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5" r:id="rId2"/>
    <p:sldId id="296" r:id="rId3"/>
    <p:sldId id="297" r:id="rId4"/>
    <p:sldId id="298" r:id="rId5"/>
    <p:sldId id="299" r:id="rId6"/>
    <p:sldId id="268" r:id="rId7"/>
    <p:sldId id="267" r:id="rId8"/>
    <p:sldId id="270" r:id="rId9"/>
    <p:sldId id="272" r:id="rId10"/>
    <p:sldId id="266" r:id="rId11"/>
    <p:sldId id="256" r:id="rId12"/>
    <p:sldId id="258" r:id="rId13"/>
    <p:sldId id="259" r:id="rId14"/>
    <p:sldId id="263" r:id="rId15"/>
    <p:sldId id="257" r:id="rId16"/>
    <p:sldId id="264" r:id="rId17"/>
    <p:sldId id="271" r:id="rId18"/>
    <p:sldId id="269" r:id="rId19"/>
    <p:sldId id="262" r:id="rId20"/>
    <p:sldId id="260" r:id="rId21"/>
    <p:sldId id="261"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4" r:id="rId43"/>
    <p:sldId id="295" r:id="rId44"/>
    <p:sldId id="29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B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53" autoAdjust="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21E44-3AA4-4ECB-BFAF-ADDCB7D73DA3}" type="datetimeFigureOut">
              <a:rPr lang="en-SG" smtClean="0"/>
              <a:t>8/2/2023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1432A-815B-421C-B111-47E7F9008186}" type="slidenum">
              <a:rPr lang="en-SG" smtClean="0"/>
              <a:t>‹#›</a:t>
            </a:fld>
            <a:endParaRPr lang="en-SG"/>
          </a:p>
        </p:txBody>
      </p:sp>
    </p:spTree>
    <p:extLst>
      <p:ext uri="{BB962C8B-B14F-4D97-AF65-F5344CB8AC3E}">
        <p14:creationId xmlns:p14="http://schemas.microsoft.com/office/powerpoint/2010/main" val="366538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t>
            </a:r>
          </a:p>
          <a:p>
            <a:r>
              <a:rPr lang="en-SG" dirty="0"/>
              <a:t>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dirty="0"/>
              <a:t>Spark OOM:</a:t>
            </a:r>
          </a:p>
          <a:p>
            <a:endParaRPr lang="en-SG" dirty="0"/>
          </a:p>
          <a:p>
            <a:r>
              <a:rPr lang="en-SG" dirty="0"/>
              <a:t>2 types</a:t>
            </a:r>
          </a:p>
          <a:p>
            <a:r>
              <a:rPr lang="en-SG" dirty="0"/>
              <a:t>Driver OOM</a:t>
            </a:r>
          </a:p>
          <a:p>
            <a:r>
              <a:rPr lang="en-SG" dirty="0"/>
              <a:t>Executor OOM</a:t>
            </a:r>
          </a:p>
          <a:p>
            <a:endParaRPr lang="en-SG" dirty="0"/>
          </a:p>
          <a:p>
            <a:r>
              <a:rPr lang="en-SG" dirty="0"/>
              <a:t>Driver OOM – 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 A Node will be assigned certain memory which in turn will have executor container.  Within that an executor container will be having YARN memory overhead + Executor Memory(storage memory, execution memory).  Whenever Executor OOM happens it is mostly the YARN memory overhead running short of the capacity.  Off-heap memory part of executor that accommodates, internal strings are created (in the form of hash table), spark internal objects, if other than Scala is used for programming all the language objects are stored here.  Usually YARN memory overhead is 10% of memory assigned to your executor.  This has to be proportionately increased in respect to the memory requirement raise of executor (YARN killed the container breaching the memory limits error, then increase the YARN memory overhead part using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0" i="0" dirty="0">
                <a:solidFill>
                  <a:srgbClr val="333333"/>
                </a:solidFill>
                <a:effectLst/>
                <a:latin typeface="AmazonEmber"/>
              </a:rPr>
              <a:t>By default, memory overhead is set to either 10% of executor memory or 384, whichever is higher. Memory overhead is used for Java NIO direct buffers, thread stacks, shared native libraries, or memory mapped files.)</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11</a:t>
            </a:fld>
            <a:endParaRPr lang="en-SG"/>
          </a:p>
        </p:txBody>
      </p:sp>
    </p:spTree>
    <p:extLst>
      <p:ext uri="{BB962C8B-B14F-4D97-AF65-F5344CB8AC3E}">
        <p14:creationId xmlns:p14="http://schemas.microsoft.com/office/powerpoint/2010/main" val="145774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What decides the stages in a spark job?</a:t>
            </a:r>
          </a:p>
          <a:p>
            <a:pPr marL="0" indent="0">
              <a:buNone/>
            </a:pPr>
            <a:r>
              <a:rPr lang="en-SG" dirty="0"/>
              <a:t>Stages are created depending on the wide transformations. Usually s</a:t>
            </a:r>
          </a:p>
          <a:p>
            <a:pPr marL="0" indent="0">
              <a:buNone/>
            </a:pPr>
            <a:endParaRPr lang="en-SG" dirty="0"/>
          </a:p>
          <a:p>
            <a:pPr marL="0" indent="0">
              <a:buNone/>
            </a:pPr>
            <a:r>
              <a:rPr lang="en-SG" dirty="0"/>
              <a:t>./bin/spark-submit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a:t>
            </a:r>
            <a:r>
              <a:rPr lang="en-SG" dirty="0">
                <a:solidFill>
                  <a:srgbClr val="F8F8F2"/>
                </a:solidFill>
                <a:effectLst/>
                <a:latin typeface="inherit"/>
              </a:rPr>
              <a:t>&gt;</a:t>
            </a:r>
            <a:r>
              <a:rPr lang="en-SG" dirty="0"/>
              <a:t> </a:t>
            </a:r>
          </a:p>
          <a:p>
            <a:pPr marL="0" indent="0">
              <a:buNone/>
            </a:pPr>
            <a:r>
              <a:rPr lang="en-SG" dirty="0"/>
              <a:t>\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 --driver-memory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--executor-cores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a:t>
            </a:r>
          </a:p>
          <a:p>
            <a:pPr marL="0" indent="0">
              <a:buNone/>
            </a:pPr>
            <a:endParaRPr lang="en-SG" dirty="0"/>
          </a:p>
          <a:p>
            <a:pPr marL="0" indent="0">
              <a:buNone/>
            </a:pPr>
            <a:r>
              <a:rPr lang="en-SG" dirty="0"/>
              <a:t>--</a:t>
            </a:r>
            <a:r>
              <a:rPr lang="en-SG" dirty="0" err="1"/>
              <a:t>num</a:t>
            </a:r>
            <a:r>
              <a:rPr lang="en-SG" dirty="0"/>
              <a:t>-executors</a:t>
            </a:r>
          </a:p>
          <a:p>
            <a:pPr marL="0" indent="0">
              <a:buNone/>
            </a:pPr>
            <a:r>
              <a:rPr lang="en-SG" dirty="0"/>
              <a:t>--executor-memory</a:t>
            </a:r>
          </a:p>
          <a:p>
            <a:pPr marL="0" indent="0">
              <a:buNone/>
            </a:pPr>
            <a:r>
              <a:rPr lang="en-SG" dirty="0"/>
              <a:t>--executor-cores</a:t>
            </a:r>
          </a:p>
          <a:p>
            <a:pPr marL="0" indent="0">
              <a:buNone/>
            </a:pPr>
            <a:r>
              <a:rPr lang="en-SG" dirty="0"/>
              <a:t>--driver-memory</a:t>
            </a:r>
          </a:p>
          <a:p>
            <a:pPr marL="0" indent="0">
              <a:buNone/>
            </a:pPr>
            <a:endParaRPr lang="en-SG" dirty="0"/>
          </a:p>
          <a:p>
            <a:pPr marL="0" indent="0">
              <a:buNone/>
            </a:pPr>
            <a:r>
              <a:rPr lang="en-SG" dirty="0"/>
              <a:t>Executors are JVMs, they created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a:t>
            </a:r>
          </a:p>
          <a:p>
            <a:pPr marL="0" indent="0">
              <a:buNone/>
            </a:pPr>
            <a:endParaRPr lang="en-SG" dirty="0"/>
          </a:p>
          <a:p>
            <a:pPr marL="0" indent="0">
              <a:buNone/>
            </a:pPr>
            <a:r>
              <a:rPr lang="en-SG" dirty="0"/>
              <a:t>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
        <p:nvSpPr>
          <p:cNvPr id="4" name="Slide Number Placeholder 3"/>
          <p:cNvSpPr>
            <a:spLocks noGrp="1"/>
          </p:cNvSpPr>
          <p:nvPr>
            <p:ph type="sldNum" sz="quarter" idx="5"/>
          </p:nvPr>
        </p:nvSpPr>
        <p:spPr/>
        <p:txBody>
          <a:bodyPr/>
          <a:lstStyle/>
          <a:p>
            <a:fld id="{F4C1432A-815B-421C-B111-47E7F9008186}" type="slidenum">
              <a:rPr lang="en-SG" smtClean="0"/>
              <a:t>15</a:t>
            </a:fld>
            <a:endParaRPr lang="en-SG"/>
          </a:p>
        </p:txBody>
      </p:sp>
    </p:spTree>
    <p:extLst>
      <p:ext uri="{BB962C8B-B14F-4D97-AF65-F5344CB8AC3E}">
        <p14:creationId xmlns:p14="http://schemas.microsoft.com/office/powerpoint/2010/main" val="34423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Data Skew:</a:t>
            </a:r>
          </a:p>
          <a:p>
            <a:endParaRPr lang="en-SG" dirty="0"/>
          </a:p>
          <a:p>
            <a:r>
              <a:rPr lang="en-SG" dirty="0"/>
              <a:t>Data distributed storage</a:t>
            </a:r>
          </a:p>
          <a:p>
            <a:r>
              <a:rPr lang="en-SG" dirty="0"/>
              <a:t>Data distributed processing or parallel processing.</a:t>
            </a:r>
          </a:p>
          <a:p>
            <a:endParaRPr lang="en-SG" dirty="0"/>
          </a:p>
          <a:p>
            <a:r>
              <a:rPr lang="en-SG" dirty="0"/>
              <a:t>1. Data skewness is a common problem in distributed processing.</a:t>
            </a:r>
          </a:p>
          <a:p>
            <a:r>
              <a:rPr lang="en-SG" dirty="0"/>
              <a:t>2. Whenever a key occurs several times in a column and the same column is used in spark join this leads to Data skewness </a:t>
            </a:r>
          </a:p>
          <a:p>
            <a:endParaRPr lang="en-SG" dirty="0"/>
          </a:p>
          <a:p>
            <a:r>
              <a:rPr lang="en-SG" dirty="0"/>
              <a:t>Ex:</a:t>
            </a:r>
          </a:p>
          <a:p>
            <a:r>
              <a:rPr lang="en-SG" dirty="0"/>
              <a:t>Table A – few million records (large dataset)</a:t>
            </a:r>
          </a:p>
          <a:p>
            <a:r>
              <a:rPr lang="en-SG" dirty="0"/>
              <a:t>Table B – few hundred records (medium dataset)</a:t>
            </a:r>
          </a:p>
          <a:p>
            <a:r>
              <a:rPr lang="en-SG" dirty="0"/>
              <a:t>Join Condition – A.id = B.id</a:t>
            </a:r>
          </a:p>
          <a:p>
            <a:endParaRPr lang="en-SG" dirty="0"/>
          </a:p>
          <a:p>
            <a:endParaRPr lang="en-SG" dirty="0"/>
          </a:p>
          <a:p>
            <a:endParaRPr lang="en-SG" dirty="0"/>
          </a:p>
          <a:p>
            <a:r>
              <a:rPr lang="en-SG" dirty="0"/>
              <a:t>Disadvantages/Issues:</a:t>
            </a:r>
          </a:p>
          <a:p>
            <a:r>
              <a:rPr lang="en-SG" dirty="0" err="1"/>
              <a:t>Performace</a:t>
            </a:r>
            <a:r>
              <a:rPr lang="en-SG" dirty="0"/>
              <a:t> of Spark is impacted</a:t>
            </a:r>
          </a:p>
          <a:p>
            <a:r>
              <a:rPr lang="en-SG" dirty="0"/>
              <a:t>Long running tasks</a:t>
            </a:r>
          </a:p>
          <a:p>
            <a:r>
              <a:rPr lang="en-SG" dirty="0"/>
              <a:t>Under utilization of allocated resources</a:t>
            </a:r>
          </a:p>
          <a:p>
            <a:r>
              <a:rPr lang="en-SG" dirty="0"/>
              <a:t>Resource idleness without performing any task.</a:t>
            </a:r>
          </a:p>
          <a:p>
            <a:r>
              <a:rPr lang="en-SG" dirty="0"/>
              <a:t>Prevents enjoying the advantage of parallel, distributed processing</a:t>
            </a:r>
          </a:p>
          <a:p>
            <a:endParaRPr lang="en-SG" dirty="0"/>
          </a:p>
          <a:p>
            <a:r>
              <a:rPr lang="en-SG" dirty="0"/>
              <a:t>How to resolve?</a:t>
            </a:r>
          </a:p>
          <a:p>
            <a:endParaRPr lang="en-SG" dirty="0"/>
          </a:p>
          <a:p>
            <a:r>
              <a:rPr lang="en-SG" b="1" dirty="0"/>
              <a:t>Salting Technique</a:t>
            </a:r>
          </a:p>
          <a:p>
            <a:endParaRPr lang="en-SG" dirty="0"/>
          </a:p>
          <a:p>
            <a:r>
              <a:rPr lang="en-SG" dirty="0"/>
              <a:t>Table A – Concatenate with some character and append some random number between range</a:t>
            </a:r>
          </a:p>
          <a:p>
            <a:r>
              <a:rPr lang="en-SG" dirty="0"/>
              <a:t>Ex: Key +_+Range(1,3)</a:t>
            </a:r>
          </a:p>
          <a:p>
            <a:endParaRPr lang="en-SG" dirty="0"/>
          </a:p>
          <a:p>
            <a:r>
              <a:rPr lang="en-SG" dirty="0"/>
              <a:t>Table B – Explode the value within some range</a:t>
            </a:r>
          </a:p>
          <a:p>
            <a:r>
              <a:rPr lang="en-SG" dirty="0"/>
              <a:t>Explode(key, Range(1,3))-&gt; x_1,x_2,x_3</a:t>
            </a:r>
          </a:p>
          <a:p>
            <a:endParaRPr lang="en-SG" dirty="0"/>
          </a:p>
          <a:p>
            <a:endParaRPr lang="en-SG" dirty="0"/>
          </a:p>
          <a:p>
            <a:r>
              <a:rPr lang="en-SG" dirty="0"/>
              <a:t>Adaptive Query Execution in Spark 3.0</a:t>
            </a:r>
          </a:p>
          <a:p>
            <a:endParaRPr lang="en-SG" dirty="0"/>
          </a:p>
          <a:p>
            <a:r>
              <a:rPr lang="en-SG" dirty="0"/>
              <a:t>Workarounds to avoid data skewness in Spark 2.0</a:t>
            </a:r>
          </a:p>
          <a:p>
            <a:r>
              <a:rPr lang="en-SG" dirty="0"/>
              <a:t>Repartition – increase the number of partition with equal size.  But presence of single dominant partition won’t solve the skewness</a:t>
            </a:r>
          </a:p>
          <a:p>
            <a:r>
              <a:rPr lang="en-SG" dirty="0"/>
              <a:t>Salting Technique - </a:t>
            </a:r>
          </a:p>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20</a:t>
            </a:fld>
            <a:endParaRPr lang="en-SG"/>
          </a:p>
        </p:txBody>
      </p:sp>
    </p:spTree>
    <p:extLst>
      <p:ext uri="{BB962C8B-B14F-4D97-AF65-F5344CB8AC3E}">
        <p14:creationId xmlns:p14="http://schemas.microsoft.com/office/powerpoint/2010/main" val="359146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38</a:t>
            </a:fld>
            <a:endParaRPr lang="en-SG"/>
          </a:p>
        </p:txBody>
      </p:sp>
    </p:spTree>
    <p:extLst>
      <p:ext uri="{BB962C8B-B14F-4D97-AF65-F5344CB8AC3E}">
        <p14:creationId xmlns:p14="http://schemas.microsoft.com/office/powerpoint/2010/main" val="3713530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0B5D-4071-49E9-85EF-204F663649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251EA5-A6EA-41AE-B58C-50DA693CE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00D8350-FBB6-48D1-A5DA-E698F2DEDA41}"/>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5" name="Footer Placeholder 4">
            <a:extLst>
              <a:ext uri="{FF2B5EF4-FFF2-40B4-BE49-F238E27FC236}">
                <a16:creationId xmlns:a16="http://schemas.microsoft.com/office/drawing/2014/main" id="{BB215643-CE9C-4207-B06A-83D3F38793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A1AA5C-E5E9-4C1A-B49E-B843B26A282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7932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69A0-2A3C-4476-A6A7-DED76C0C4C5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50044ED-17E1-452E-AE16-C329ED4A4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E3CAA0E-9191-4146-AA12-BD475108A724}"/>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5" name="Footer Placeholder 4">
            <a:extLst>
              <a:ext uri="{FF2B5EF4-FFF2-40B4-BE49-F238E27FC236}">
                <a16:creationId xmlns:a16="http://schemas.microsoft.com/office/drawing/2014/main" id="{BBF13114-3F16-4031-8D5A-4BD4F605EDC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4DB14BA-CB0A-4770-8A73-BADCE14BC1E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5734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13962-370D-49B0-93A3-66F761D7D5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8BBA916-450E-42EF-9B9F-FAC6534947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6151C09-322F-463F-BC6C-268CD1F17CB2}"/>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5" name="Footer Placeholder 4">
            <a:extLst>
              <a:ext uri="{FF2B5EF4-FFF2-40B4-BE49-F238E27FC236}">
                <a16:creationId xmlns:a16="http://schemas.microsoft.com/office/drawing/2014/main" id="{352F694B-3693-49F1-82BD-4D9804CC8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6328A0-357C-45FE-815B-82C71BC6555D}"/>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6606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720F-112F-4C4B-B0FC-0EBC96F158A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8DB01FA-7CAB-4AB0-B10D-3CB59CE00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0D2F7E-C02E-4FF9-A9F1-140707349619}"/>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5" name="Footer Placeholder 4">
            <a:extLst>
              <a:ext uri="{FF2B5EF4-FFF2-40B4-BE49-F238E27FC236}">
                <a16:creationId xmlns:a16="http://schemas.microsoft.com/office/drawing/2014/main" id="{28C86994-B447-4251-B49A-E0CCF4EA11A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E5660B-BAFA-4961-8653-9E3B5CD054D1}"/>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88751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706E-4733-41E8-95CF-43D78897E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C51D6D-560E-4CA1-BDF6-337DAC872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ACD13-8A5A-47FD-9D4C-45CA58EEF7EC}"/>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5" name="Footer Placeholder 4">
            <a:extLst>
              <a:ext uri="{FF2B5EF4-FFF2-40B4-BE49-F238E27FC236}">
                <a16:creationId xmlns:a16="http://schemas.microsoft.com/office/drawing/2014/main" id="{7D149127-8296-4949-83DB-E9AB99A36C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C910D77-9210-4D50-9E00-050D953294B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97201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DC9E-7784-41FC-AF4E-DBC6D40462F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918FE9-0A48-41FF-B0D9-2263E3539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7519E7B-3CC3-440A-BA3B-7CE97BC4F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E993318-33E0-48E5-9818-297092ACBD3B}"/>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6" name="Footer Placeholder 5">
            <a:extLst>
              <a:ext uri="{FF2B5EF4-FFF2-40B4-BE49-F238E27FC236}">
                <a16:creationId xmlns:a16="http://schemas.microsoft.com/office/drawing/2014/main" id="{E04C3BEE-D45D-4C77-80D9-AFE0605AB29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FC575B1-C784-49A8-A1B0-2CC51510347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00288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7CBD-00CE-41EF-A4FA-A1A50D0DB45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38140C8-CC1F-4A69-A08D-4146D1B8C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49695D-D333-4C2D-ABE4-D83918A6FC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1EB8641-83A1-4B66-91B6-981CDBCF2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0B415-D8BD-4D93-A445-6CA2D0BCA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FE6F53E-94D2-4C3C-B6A9-6C1BB3484005}"/>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8" name="Footer Placeholder 7">
            <a:extLst>
              <a:ext uri="{FF2B5EF4-FFF2-40B4-BE49-F238E27FC236}">
                <a16:creationId xmlns:a16="http://schemas.microsoft.com/office/drawing/2014/main" id="{3C282CF8-E33A-4822-8257-94B7D6507F5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CFE4719-C08A-4ECB-971A-E6C0E2EA270B}"/>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23091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C1F9-ED3A-4399-A0A8-802B19833EF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CFA304D-410F-47C8-B9B8-F8296141EB24}"/>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4" name="Footer Placeholder 3">
            <a:extLst>
              <a:ext uri="{FF2B5EF4-FFF2-40B4-BE49-F238E27FC236}">
                <a16:creationId xmlns:a16="http://schemas.microsoft.com/office/drawing/2014/main" id="{2CF92A23-5A5B-4C64-BEC2-FDE87F404C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C459DE-81E1-4299-ABFE-3E75B9069A4C}"/>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35671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68F98-08B0-4081-BFB0-012E7E228B6D}"/>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3" name="Footer Placeholder 2">
            <a:extLst>
              <a:ext uri="{FF2B5EF4-FFF2-40B4-BE49-F238E27FC236}">
                <a16:creationId xmlns:a16="http://schemas.microsoft.com/office/drawing/2014/main" id="{1FD00308-DEAE-4660-9CDF-504A19D5ADB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6182CB6-F266-4EE6-944D-55FA6DD66A6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92626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474-6A02-46C9-8BEA-EFAE160B7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F0F74FF-EE7E-46C2-B6D2-7A21C27CF5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A499A21-0906-4A79-87D1-99764ACE9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19E1-A236-4043-9DEE-B0993B5FD9AB}"/>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6" name="Footer Placeholder 5">
            <a:extLst>
              <a:ext uri="{FF2B5EF4-FFF2-40B4-BE49-F238E27FC236}">
                <a16:creationId xmlns:a16="http://schemas.microsoft.com/office/drawing/2014/main" id="{81BB660D-5E0C-426F-9010-5928CC48A2A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3D60C6B-92F0-4125-BB7D-C03C9F34175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48298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0B27-9709-437E-9B1B-9E32483FD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62DF0AA-DB3E-4B03-BB7D-C894F5D59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D494F59-733F-478A-BD50-6C6418D12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6520E-038B-4B37-B474-7749236509B6}"/>
              </a:ext>
            </a:extLst>
          </p:cNvPr>
          <p:cNvSpPr>
            <a:spLocks noGrp="1"/>
          </p:cNvSpPr>
          <p:nvPr>
            <p:ph type="dt" sz="half" idx="10"/>
          </p:nvPr>
        </p:nvSpPr>
        <p:spPr/>
        <p:txBody>
          <a:bodyPr/>
          <a:lstStyle/>
          <a:p>
            <a:fld id="{EEF70DF7-24A8-4DB3-892E-F8BDD70D80A0}" type="datetimeFigureOut">
              <a:rPr lang="en-SG" smtClean="0"/>
              <a:t>8/2/2023</a:t>
            </a:fld>
            <a:endParaRPr lang="en-SG"/>
          </a:p>
        </p:txBody>
      </p:sp>
      <p:sp>
        <p:nvSpPr>
          <p:cNvPr id="6" name="Footer Placeholder 5">
            <a:extLst>
              <a:ext uri="{FF2B5EF4-FFF2-40B4-BE49-F238E27FC236}">
                <a16:creationId xmlns:a16="http://schemas.microsoft.com/office/drawing/2014/main" id="{0A6327A6-ADED-4653-9001-08F936460ED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1CB5A-575F-4B00-8FCE-CF9452B1A54A}"/>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18111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54AC2-4E64-446D-A87C-8F3A48739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FBEC254-0BD1-4352-9A3E-271CAEB43F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5E15F3-8AA8-4695-8245-EF1EB74FC1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70DF7-24A8-4DB3-892E-F8BDD70D80A0}" type="datetimeFigureOut">
              <a:rPr lang="en-SG" smtClean="0"/>
              <a:t>8/2/2023</a:t>
            </a:fld>
            <a:endParaRPr lang="en-SG"/>
          </a:p>
        </p:txBody>
      </p:sp>
      <p:sp>
        <p:nvSpPr>
          <p:cNvPr id="5" name="Footer Placeholder 4">
            <a:extLst>
              <a:ext uri="{FF2B5EF4-FFF2-40B4-BE49-F238E27FC236}">
                <a16:creationId xmlns:a16="http://schemas.microsoft.com/office/drawing/2014/main" id="{FFCC9B5E-0115-4105-A7C9-54A2CF104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1B10DA0C-2ECF-40DA-8F83-3D1758991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74B6C-1CF8-463D-AE82-2061F7CE5659}" type="slidenum">
              <a:rPr lang="en-SG" smtClean="0"/>
              <a:t>‹#›</a:t>
            </a:fld>
            <a:endParaRPr lang="en-SG"/>
          </a:p>
        </p:txBody>
      </p:sp>
    </p:spTree>
    <p:extLst>
      <p:ext uri="{BB962C8B-B14F-4D97-AF65-F5344CB8AC3E}">
        <p14:creationId xmlns:p14="http://schemas.microsoft.com/office/powerpoint/2010/main" val="125436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5A2E8-79DB-422C-A44D-6CF072FA3A54}"/>
              </a:ext>
            </a:extLst>
          </p:cNvPr>
          <p:cNvSpPr txBox="1"/>
          <p:nvPr/>
        </p:nvSpPr>
        <p:spPr>
          <a:xfrm>
            <a:off x="178676" y="199696"/>
            <a:ext cx="11834648" cy="4185761"/>
          </a:xfrm>
          <a:prstGeom prst="rect">
            <a:avLst/>
          </a:prstGeom>
          <a:noFill/>
        </p:spPr>
        <p:txBody>
          <a:bodyPr wrap="square">
            <a:spAutoFit/>
          </a:bodyPr>
          <a:lstStyle/>
          <a:p>
            <a:pPr algn="l" fontAlgn="base"/>
            <a:r>
              <a:rPr lang="en-US" sz="1200" b="1" i="0" dirty="0">
                <a:solidFill>
                  <a:srgbClr val="444444"/>
                </a:solidFill>
                <a:effectLst/>
                <a:latin typeface="Source Sans Pro" panose="020B0604020202020204" pitchFamily="34" charset="0"/>
              </a:rPr>
              <a:t>Apache Hadoop</a:t>
            </a:r>
            <a:r>
              <a:rPr lang="en-US" sz="1200" b="0" i="0" dirty="0">
                <a:solidFill>
                  <a:srgbClr val="444444"/>
                </a:solidFill>
                <a:effectLst/>
                <a:latin typeface="Source Sans Pro" panose="020B0604020202020204" pitchFamily="34" charset="0"/>
              </a:rPr>
              <a:t> works o</a:t>
            </a:r>
            <a:r>
              <a:rPr lang="en-US" sz="1200" b="1" i="0" dirty="0">
                <a:solidFill>
                  <a:srgbClr val="444444"/>
                </a:solidFill>
                <a:effectLst/>
                <a:latin typeface="Source Sans Pro" panose="020B0604020202020204" pitchFamily="34" charset="0"/>
              </a:rPr>
              <a:t>n Data Locality princip</a:t>
            </a:r>
            <a:r>
              <a:rPr lang="en-US" sz="1200" b="0" i="0" dirty="0">
                <a:solidFill>
                  <a:srgbClr val="444444"/>
                </a:solidFill>
                <a:effectLst/>
                <a:latin typeface="Source Sans Pro" panose="020B0604020202020204" pitchFamily="34" charset="0"/>
              </a:rPr>
              <a:t>le which states that </a:t>
            </a:r>
            <a:r>
              <a:rPr lang="en-US" sz="1200" b="1" i="0" dirty="0">
                <a:solidFill>
                  <a:srgbClr val="444444"/>
                </a:solidFill>
                <a:effectLst/>
                <a:latin typeface="Source Sans Pro" panose="020B0604020202020204" pitchFamily="34" charset="0"/>
              </a:rPr>
              <a:t>move computation to data instead of data to computation</a:t>
            </a:r>
            <a:r>
              <a:rPr lang="en-US" sz="1200" b="0" i="0" dirty="0">
                <a:solidFill>
                  <a:srgbClr val="444444"/>
                </a:solidFill>
                <a:effectLst/>
                <a:latin typeface="Source Sans Pro" panose="020B0604020202020204" pitchFamily="34" charset="0"/>
              </a:rPr>
              <a:t>, this </a:t>
            </a:r>
            <a:r>
              <a:rPr lang="en-US" sz="1200" b="1" i="0" dirty="0">
                <a:solidFill>
                  <a:srgbClr val="444444"/>
                </a:solidFill>
                <a:effectLst/>
                <a:latin typeface="Source Sans Pro" panose="020B0604020202020204" pitchFamily="34" charset="0"/>
              </a:rPr>
              <a:t>reduces network congestion and therefore, enhances the overall system throughput</a:t>
            </a:r>
            <a:r>
              <a:rPr lang="en-US" sz="1200" b="0" i="0" dirty="0">
                <a:solidFill>
                  <a:srgbClr val="444444"/>
                </a:solidFill>
                <a:effectLst/>
                <a:latin typeface="Source Sans Pro" panose="020B0604020202020204" pitchFamily="34" charset="0"/>
              </a:rPr>
              <a:t>.</a:t>
            </a: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HDFS Throughput - </a:t>
            </a:r>
            <a:r>
              <a:rPr lang="en-US" sz="1200" b="1" i="0" dirty="0">
                <a:solidFill>
                  <a:srgbClr val="444444"/>
                </a:solidFill>
                <a:effectLst/>
                <a:latin typeface="Source Sans Pro" panose="020B0503030403020204" pitchFamily="34" charset="0"/>
              </a:rPr>
              <a:t>Throughput </a:t>
            </a:r>
            <a:r>
              <a:rPr lang="en-US" sz="1200" b="0" i="0" dirty="0">
                <a:solidFill>
                  <a:srgbClr val="444444"/>
                </a:solidFill>
                <a:effectLst/>
                <a:latin typeface="Source Sans Pro" panose="020B0503030403020204" pitchFamily="34" charset="0"/>
              </a:rPr>
              <a:t>is the amount of work done in a unit time</a:t>
            </a:r>
            <a:endParaRPr lang="en-US" sz="1200" b="0" i="0" dirty="0">
              <a:solidFill>
                <a:srgbClr val="444444"/>
              </a:solidFill>
              <a:effectLst/>
              <a:latin typeface="Source Sans Pro" panose="020B0604020202020204" pitchFamily="34" charset="0"/>
            </a:endParaRP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In </a:t>
            </a:r>
            <a:r>
              <a:rPr lang="en-US" sz="1200" b="0" i="0" dirty="0" err="1">
                <a:solidFill>
                  <a:srgbClr val="444444"/>
                </a:solidFill>
                <a:effectLst/>
                <a:latin typeface="Source Sans Pro" panose="020B0604020202020204" pitchFamily="34" charset="0"/>
              </a:rPr>
              <a:t>hadoop</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task is divided among different blocks</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processing is done parallel</a:t>
            </a:r>
            <a:r>
              <a:rPr lang="en-US" sz="1200" b="0" i="0" dirty="0">
                <a:solidFill>
                  <a:srgbClr val="444444"/>
                </a:solidFill>
                <a:effectLst/>
                <a:latin typeface="Source Sans Pro" panose="020B0604020202020204" pitchFamily="34" charset="0"/>
              </a:rPr>
              <a:t> and </a:t>
            </a:r>
            <a:r>
              <a:rPr lang="en-US" sz="1200" b="1" i="0" dirty="0">
                <a:solidFill>
                  <a:srgbClr val="444444"/>
                </a:solidFill>
                <a:effectLst/>
                <a:latin typeface="Source Sans Pro" panose="020B0604020202020204" pitchFamily="34" charset="0"/>
              </a:rPr>
              <a:t>independent</a:t>
            </a:r>
            <a:r>
              <a:rPr lang="en-US" sz="1200" b="0" i="0" dirty="0">
                <a:solidFill>
                  <a:srgbClr val="444444"/>
                </a:solidFill>
                <a:effectLst/>
                <a:latin typeface="Source Sans Pro" panose="020B0604020202020204" pitchFamily="34" charset="0"/>
              </a:rPr>
              <a:t> to </a:t>
            </a:r>
            <a:r>
              <a:rPr lang="en-US" sz="1200" b="1" i="0" dirty="0">
                <a:solidFill>
                  <a:srgbClr val="444444"/>
                </a:solidFill>
                <a:effectLst/>
                <a:latin typeface="Source Sans Pro" panose="020B0604020202020204" pitchFamily="34" charset="0"/>
              </a:rPr>
              <a:t>each other</a:t>
            </a:r>
            <a:r>
              <a:rPr lang="en-US" sz="1200" b="0" i="0" dirty="0">
                <a:solidFill>
                  <a:srgbClr val="444444"/>
                </a:solidFill>
                <a:effectLst/>
                <a:latin typeface="Source Sans Pro" panose="020B0604020202020204" pitchFamily="34" charset="0"/>
              </a:rPr>
              <a:t>. so because of </a:t>
            </a:r>
            <a:r>
              <a:rPr lang="en-US" sz="1200" b="1" i="0" dirty="0">
                <a:solidFill>
                  <a:srgbClr val="444444"/>
                </a:solidFill>
                <a:effectLst/>
                <a:latin typeface="Source Sans Pro" panose="020B0604020202020204" pitchFamily="34" charset="0"/>
              </a:rPr>
              <a:t>parallel processing</a:t>
            </a:r>
            <a:r>
              <a:rPr lang="en-US" sz="1200" b="0" i="0" dirty="0">
                <a:solidFill>
                  <a:srgbClr val="444444"/>
                </a:solidFill>
                <a:effectLst/>
                <a:latin typeface="Source Sans Pro" panose="020B0604020202020204" pitchFamily="34" charset="0"/>
              </a:rPr>
              <a:t>, HDFS has high throughput.</a:t>
            </a:r>
          </a:p>
          <a:p>
            <a:pPr algn="l" fontAlgn="base"/>
            <a:endParaRPr lang="en-US" sz="1200" dirty="0">
              <a:solidFill>
                <a:srgbClr val="444444"/>
              </a:solidFill>
              <a:latin typeface="Source Sans Pro" panose="020B0604020202020204" pitchFamily="34" charset="0"/>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Advantage:</a:t>
            </a:r>
            <a:endParaRPr lang="en-US" sz="1100" b="1" i="0" dirty="0">
              <a:solidFill>
                <a:srgbClr val="404040"/>
              </a:solidFill>
              <a:effectLst/>
              <a:latin typeface="-apple-system"/>
            </a:endParaRPr>
          </a:p>
          <a:p>
            <a:pPr algn="l">
              <a:buFont typeface="+mj-lt"/>
              <a:buAutoNum type="arabicPeriod"/>
            </a:pPr>
            <a:r>
              <a:rPr lang="en-US" sz="1200" b="0" i="0" dirty="0">
                <a:solidFill>
                  <a:srgbClr val="24292E"/>
                </a:solidFill>
                <a:effectLst/>
                <a:latin typeface="-apple-system"/>
              </a:rPr>
              <a:t>Support the storage of massive data.</a:t>
            </a:r>
          </a:p>
          <a:p>
            <a:pPr algn="l">
              <a:buFont typeface="+mj-lt"/>
              <a:buAutoNum type="arabicPeriod"/>
            </a:pPr>
            <a:r>
              <a:rPr lang="en-US" sz="1200" b="0" i="0" dirty="0">
                <a:solidFill>
                  <a:srgbClr val="24292E"/>
                </a:solidFill>
                <a:effectLst/>
                <a:latin typeface="-apple-system"/>
              </a:rPr>
              <a:t>Detect and quickly respond to hardware failures.</a:t>
            </a:r>
          </a:p>
          <a:p>
            <a:pPr algn="l">
              <a:buFont typeface="+mj-lt"/>
              <a:buAutoNum type="arabicPeriod"/>
            </a:pPr>
            <a:r>
              <a:rPr lang="en-US" sz="1200" b="0" i="0" dirty="0">
                <a:solidFill>
                  <a:srgbClr val="24292E"/>
                </a:solidFill>
                <a:effectLst/>
                <a:latin typeface="-apple-system"/>
              </a:rPr>
              <a:t>Streaming data access.</a:t>
            </a:r>
          </a:p>
          <a:p>
            <a:pPr algn="l">
              <a:buFont typeface="+mj-lt"/>
              <a:buAutoNum type="arabicPeriod"/>
            </a:pPr>
            <a:r>
              <a:rPr lang="en-US" sz="1200" b="0" i="0" dirty="0">
                <a:solidFill>
                  <a:srgbClr val="24292E"/>
                </a:solidFill>
                <a:effectLst/>
                <a:latin typeface="-apple-system"/>
              </a:rPr>
              <a:t>Simplified consistency model.</a:t>
            </a:r>
          </a:p>
          <a:p>
            <a:pPr algn="l">
              <a:buFont typeface="+mj-lt"/>
              <a:buAutoNum type="arabicPeriod"/>
            </a:pPr>
            <a:r>
              <a:rPr lang="en-US" sz="1200" b="0" i="0" dirty="0">
                <a:solidFill>
                  <a:srgbClr val="24292E"/>
                </a:solidFill>
                <a:effectLst/>
                <a:latin typeface="-apple-system"/>
              </a:rPr>
              <a:t>High fault tolerance.</a:t>
            </a:r>
          </a:p>
          <a:p>
            <a:pPr algn="l">
              <a:buFont typeface="+mj-lt"/>
              <a:buAutoNum type="arabicPeriod"/>
            </a:pPr>
            <a:r>
              <a:rPr lang="en-US" sz="1200" b="0" i="0" dirty="0">
                <a:solidFill>
                  <a:srgbClr val="24292E"/>
                </a:solidFill>
                <a:effectLst/>
                <a:latin typeface="-apple-system"/>
              </a:rPr>
              <a:t>Commercial hardware.</a:t>
            </a:r>
          </a:p>
          <a:p>
            <a:pPr algn="l"/>
            <a:endParaRPr lang="en-US" sz="1200" i="0" dirty="0">
              <a:solidFill>
                <a:srgbClr val="24292E"/>
              </a:solidFill>
              <a:effectLst/>
              <a:latin typeface="Roboto-Regular"/>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Disadvantage:</a:t>
            </a:r>
          </a:p>
          <a:p>
            <a:pPr algn="l">
              <a:buFont typeface="+mj-lt"/>
              <a:buAutoNum type="arabicPeriod"/>
            </a:pPr>
            <a:r>
              <a:rPr lang="en-US" sz="1200" b="0" i="0" dirty="0">
                <a:solidFill>
                  <a:srgbClr val="24292E"/>
                </a:solidFill>
                <a:effectLst/>
                <a:latin typeface="-apple-system"/>
              </a:rPr>
              <a:t>Can not achieve low-latency data access.</a:t>
            </a:r>
          </a:p>
          <a:p>
            <a:pPr algn="l">
              <a:buFont typeface="+mj-lt"/>
              <a:buAutoNum type="arabicPeriod"/>
            </a:pPr>
            <a:r>
              <a:rPr lang="en-US" sz="1200" b="0" i="0" dirty="0">
                <a:solidFill>
                  <a:srgbClr val="24292E"/>
                </a:solidFill>
                <a:effectLst/>
                <a:latin typeface="-apple-system"/>
              </a:rPr>
              <a:t>Not suitable for a large number of small file storage.</a:t>
            </a:r>
          </a:p>
          <a:p>
            <a:pPr algn="l">
              <a:buFont typeface="+mj-lt"/>
              <a:buAutoNum type="arabicPeriod"/>
            </a:pPr>
            <a:r>
              <a:rPr lang="en-US" sz="1200" b="0" i="0" dirty="0">
                <a:solidFill>
                  <a:srgbClr val="24292E"/>
                </a:solidFill>
                <a:effectLst/>
                <a:latin typeface="-apple-system"/>
              </a:rPr>
              <a:t>File modification is not supported (HDFS 2.x supports appending content to files).</a:t>
            </a:r>
          </a:p>
          <a:p>
            <a:pPr algn="l">
              <a:buFont typeface="+mj-lt"/>
              <a:buAutoNum type="arabicPeriod"/>
            </a:pPr>
            <a:r>
              <a:rPr lang="en-US" sz="1200" b="0" i="0" dirty="0">
                <a:solidFill>
                  <a:srgbClr val="24292E"/>
                </a:solidFill>
                <a:effectLst/>
                <a:latin typeface="-apple-system"/>
              </a:rPr>
              <a:t>Parallel writing by users is not supported.</a:t>
            </a:r>
          </a:p>
          <a:p>
            <a:pPr algn="l" fontAlgn="base"/>
            <a:endParaRPr lang="en-US" sz="1200" b="0" i="0" dirty="0">
              <a:solidFill>
                <a:srgbClr val="444444"/>
              </a:solidFill>
              <a:effectLst/>
              <a:latin typeface="Source Sans Pro" panose="020B0604020202020204" pitchFamily="34" charset="0"/>
            </a:endParaRPr>
          </a:p>
        </p:txBody>
      </p:sp>
      <p:sp>
        <p:nvSpPr>
          <p:cNvPr id="4" name="TextBox 3">
            <a:extLst>
              <a:ext uri="{FF2B5EF4-FFF2-40B4-BE49-F238E27FC236}">
                <a16:creationId xmlns:a16="http://schemas.microsoft.com/office/drawing/2014/main" id="{F8686DA3-E195-ACE6-0950-EC6EDD4A1BC2}"/>
              </a:ext>
            </a:extLst>
          </p:cNvPr>
          <p:cNvSpPr txBox="1"/>
          <p:nvPr/>
        </p:nvSpPr>
        <p:spPr>
          <a:xfrm>
            <a:off x="2112579" y="4811138"/>
            <a:ext cx="8628993" cy="646331"/>
          </a:xfrm>
          <a:prstGeom prst="rect">
            <a:avLst/>
          </a:prstGeom>
          <a:noFill/>
        </p:spPr>
        <p:txBody>
          <a:bodyPr wrap="square">
            <a:spAutoFit/>
          </a:bodyPr>
          <a:lstStyle/>
          <a:p>
            <a:r>
              <a:rPr lang="en-SG" dirty="0"/>
              <a:t>https://katcr.to/udemy-apache-spark-3-beyond-basics-and-cracking-job-interviews-t5046440.html</a:t>
            </a:r>
          </a:p>
        </p:txBody>
      </p:sp>
    </p:spTree>
    <p:extLst>
      <p:ext uri="{BB962C8B-B14F-4D97-AF65-F5344CB8AC3E}">
        <p14:creationId xmlns:p14="http://schemas.microsoft.com/office/powerpoint/2010/main" val="4225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0B66CE-06D3-4AB9-8193-E91221219776}"/>
              </a:ext>
            </a:extLst>
          </p:cNvPr>
          <p:cNvSpPr txBox="1"/>
          <p:nvPr/>
        </p:nvSpPr>
        <p:spPr>
          <a:xfrm>
            <a:off x="0" y="2624738"/>
            <a:ext cx="4309607" cy="1754326"/>
          </a:xfrm>
          <a:prstGeom prst="rect">
            <a:avLst/>
          </a:prstGeom>
          <a:noFill/>
        </p:spPr>
        <p:txBody>
          <a:bodyPr wrap="square">
            <a:spAutoFit/>
          </a:bodyPr>
          <a:lstStyle/>
          <a:p>
            <a:r>
              <a:rPr lang="en-US" sz="1200" b="1" i="0" dirty="0" err="1">
                <a:solidFill>
                  <a:srgbClr val="404040"/>
                </a:solidFill>
                <a:effectLst/>
                <a:latin typeface="-apple-system"/>
              </a:rPr>
              <a:t>NameNode</a:t>
            </a:r>
            <a:r>
              <a:rPr lang="en-US" sz="1200" b="0" i="0" dirty="0">
                <a:solidFill>
                  <a:srgbClr val="404040"/>
                </a:solidFill>
                <a:effectLst/>
                <a:latin typeface="-apple-system"/>
              </a:rPr>
              <a:t>: It is the master node. </a:t>
            </a:r>
          </a:p>
          <a:p>
            <a:r>
              <a:rPr lang="en-US" sz="1200" dirty="0">
                <a:solidFill>
                  <a:srgbClr val="404040"/>
                </a:solidFill>
                <a:latin typeface="-apple-system"/>
              </a:rPr>
              <a:t>HTTP port is 50700</a:t>
            </a:r>
          </a:p>
          <a:p>
            <a:r>
              <a:rPr lang="en-US" sz="1200" b="0" i="0" dirty="0">
                <a:solidFill>
                  <a:srgbClr val="404040"/>
                </a:solidFill>
                <a:effectLst/>
                <a:latin typeface="-apple-system"/>
              </a:rPr>
              <a:t>RPC port is 8020, somebody will reconfigure to 9000</a:t>
            </a:r>
            <a:br>
              <a:rPr lang="en-US" sz="1200" b="0" i="0" dirty="0">
                <a:solidFill>
                  <a:srgbClr val="404040"/>
                </a:solidFill>
                <a:effectLst/>
                <a:latin typeface="-apple-system"/>
              </a:rPr>
            </a:br>
            <a:r>
              <a:rPr lang="en-US" sz="1200" b="0" i="0" dirty="0">
                <a:solidFill>
                  <a:srgbClr val="404040"/>
                </a:solidFill>
                <a:effectLst/>
                <a:latin typeface="-apple-system"/>
              </a:rPr>
              <a:t>the metadata of the file is stored in the memory of the </a:t>
            </a:r>
            <a:r>
              <a:rPr lang="en-US" sz="1200" b="0" i="0" dirty="0" err="1">
                <a:solidFill>
                  <a:srgbClr val="404040"/>
                </a:solidFill>
                <a:effectLst/>
                <a:latin typeface="-apple-system"/>
              </a:rPr>
              <a:t>NameNode</a:t>
            </a:r>
            <a:endParaRPr lang="en-US" sz="1200" b="0" i="0" dirty="0">
              <a:solidFill>
                <a:srgbClr val="404040"/>
              </a:solidFill>
              <a:effectLst/>
              <a:latin typeface="-apple-system"/>
            </a:endParaRPr>
          </a:p>
          <a:p>
            <a:r>
              <a:rPr lang="en-US" sz="1200" b="0" i="0" dirty="0">
                <a:solidFill>
                  <a:srgbClr val="404040"/>
                </a:solidFill>
                <a:effectLst/>
                <a:latin typeface="-apple-system"/>
              </a:rPr>
              <a:t>Manage the namespace of HDFS.</a:t>
            </a:r>
            <a:br>
              <a:rPr lang="en-US" sz="1200" dirty="0"/>
            </a:br>
            <a:r>
              <a:rPr lang="en-US" sz="1200" b="0" i="0" dirty="0">
                <a:solidFill>
                  <a:srgbClr val="404040"/>
                </a:solidFill>
                <a:effectLst/>
                <a:latin typeface="-apple-system"/>
              </a:rPr>
              <a:t>Management data block (block) mapping information</a:t>
            </a:r>
            <a:r>
              <a:rPr lang="en-US" sz="1200" dirty="0">
                <a:solidFill>
                  <a:srgbClr val="404040"/>
                </a:solidFill>
                <a:latin typeface="-apple-system"/>
              </a:rPr>
              <a:t>(</a:t>
            </a:r>
            <a:r>
              <a:rPr lang="en-US" sz="1200" dirty="0"/>
              <a:t>Metadata of the files is maintained in memory)</a:t>
            </a:r>
          </a:p>
          <a:p>
            <a:r>
              <a:rPr lang="en-US" sz="1200" b="0" i="0" dirty="0">
                <a:solidFill>
                  <a:srgbClr val="404040"/>
                </a:solidFill>
                <a:effectLst/>
                <a:latin typeface="-apple-system"/>
              </a:rPr>
              <a:t>Configure the copy policy.</a:t>
            </a:r>
            <a:br>
              <a:rPr lang="en-US" sz="1200" dirty="0"/>
            </a:br>
            <a:r>
              <a:rPr lang="en-US" sz="1200" b="0" i="0" dirty="0">
                <a:solidFill>
                  <a:srgbClr val="404040"/>
                </a:solidFill>
                <a:effectLst/>
                <a:latin typeface="-apple-system"/>
              </a:rPr>
              <a:t>Handle the client's read and write requests.</a:t>
            </a:r>
            <a:endParaRPr lang="en-SG" sz="1200" dirty="0"/>
          </a:p>
        </p:txBody>
      </p:sp>
      <p:pic>
        <p:nvPicPr>
          <p:cNvPr id="1026" name="Picture 2" descr="HDFS Client">
            <a:extLst>
              <a:ext uri="{FF2B5EF4-FFF2-40B4-BE49-F238E27FC236}">
                <a16:creationId xmlns:a16="http://schemas.microsoft.com/office/drawing/2014/main" id="{CC2FC2C7-CCCE-4BA7-9E39-624313B1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1" y="60953"/>
            <a:ext cx="3799661" cy="18099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DB11AF-F58B-4674-9328-E6CF55EACE85}"/>
              </a:ext>
            </a:extLst>
          </p:cNvPr>
          <p:cNvSpPr txBox="1"/>
          <p:nvPr/>
        </p:nvSpPr>
        <p:spPr>
          <a:xfrm>
            <a:off x="0" y="4379064"/>
            <a:ext cx="4309607" cy="1938992"/>
          </a:xfrm>
          <a:prstGeom prst="rect">
            <a:avLst/>
          </a:prstGeom>
          <a:noFill/>
        </p:spPr>
        <p:txBody>
          <a:bodyPr wrap="square">
            <a:spAutoFit/>
          </a:bodyPr>
          <a:lstStyle/>
          <a:p>
            <a:r>
              <a:rPr lang="en-US" sz="1200" b="1" i="0" dirty="0" err="1">
                <a:solidFill>
                  <a:srgbClr val="404040"/>
                </a:solidFill>
                <a:effectLst/>
                <a:latin typeface="-apple-system"/>
              </a:rPr>
              <a:t>DataNode</a:t>
            </a:r>
            <a:r>
              <a:rPr lang="en-US" sz="1200" b="0" i="0" dirty="0">
                <a:solidFill>
                  <a:srgbClr val="404040"/>
                </a:solidFill>
                <a:effectLst/>
                <a:latin typeface="-apple-system"/>
              </a:rPr>
              <a:t>: The </a:t>
            </a:r>
            <a:r>
              <a:rPr lang="en-US" sz="1200" b="0" i="0" dirty="0" err="1">
                <a:solidFill>
                  <a:srgbClr val="404040"/>
                </a:solidFill>
                <a:effectLst/>
                <a:latin typeface="-apple-system"/>
              </a:rPr>
              <a:t>NameNode</a:t>
            </a:r>
            <a:r>
              <a:rPr lang="en-US" sz="1200" b="0" i="0" dirty="0">
                <a:solidFill>
                  <a:srgbClr val="404040"/>
                </a:solidFill>
                <a:effectLst/>
                <a:latin typeface="-apple-system"/>
              </a:rPr>
              <a:t> issues the command, and the </a:t>
            </a:r>
          </a:p>
          <a:p>
            <a:r>
              <a:rPr lang="en-US" sz="1200" b="0" i="0" dirty="0" err="1">
                <a:solidFill>
                  <a:srgbClr val="404040"/>
                </a:solidFill>
                <a:effectLst/>
                <a:latin typeface="-apple-system"/>
              </a:rPr>
              <a:t>DataNode</a:t>
            </a:r>
            <a:r>
              <a:rPr lang="en-US" sz="1200" b="0" i="0" dirty="0">
                <a:solidFill>
                  <a:srgbClr val="404040"/>
                </a:solidFill>
                <a:effectLst/>
                <a:latin typeface="-apple-system"/>
              </a:rPr>
              <a:t> performs the actual operation.</a:t>
            </a:r>
            <a:br>
              <a:rPr lang="en-US" sz="1200" dirty="0"/>
            </a:br>
            <a:r>
              <a:rPr lang="en-US" sz="1200" b="0" i="0" dirty="0">
                <a:solidFill>
                  <a:srgbClr val="404040"/>
                </a:solidFill>
                <a:effectLst/>
                <a:latin typeface="-apple-system"/>
              </a:rPr>
              <a:t>Stores the actual data block.</a:t>
            </a:r>
            <a:br>
              <a:rPr lang="en-US" sz="1200" dirty="0"/>
            </a:br>
            <a:r>
              <a:rPr lang="en-US" sz="1200" b="0" i="0" dirty="0">
                <a:solidFill>
                  <a:srgbClr val="404040"/>
                </a:solidFill>
                <a:effectLst/>
                <a:latin typeface="-apple-system"/>
              </a:rPr>
              <a:t>Perform data block read/write operations.</a:t>
            </a:r>
          </a:p>
          <a:p>
            <a:endParaRPr lang="en-US" sz="1200" dirty="0">
              <a:solidFill>
                <a:srgbClr val="404040"/>
              </a:solidFill>
              <a:latin typeface="-apple-system"/>
            </a:endParaRPr>
          </a:p>
          <a:p>
            <a:r>
              <a:rPr lang="en-US" sz="1200" dirty="0">
                <a:solidFill>
                  <a:srgbClr val="404040"/>
                </a:solidFill>
                <a:latin typeface="-apple-system"/>
              </a:rPr>
              <a:t>-Will report to the </a:t>
            </a:r>
            <a:r>
              <a:rPr lang="en-US" sz="1200" dirty="0" err="1">
                <a:solidFill>
                  <a:srgbClr val="404040"/>
                </a:solidFill>
                <a:latin typeface="-apple-system"/>
              </a:rPr>
              <a:t>NameNode</a:t>
            </a:r>
            <a:r>
              <a:rPr lang="en-US" sz="1200" dirty="0">
                <a:solidFill>
                  <a:srgbClr val="404040"/>
                </a:solidFill>
                <a:latin typeface="-apple-system"/>
              </a:rPr>
              <a:t> every 3 seconds – heartbeat</a:t>
            </a:r>
            <a:br>
              <a:rPr lang="en-US" sz="1200" dirty="0">
                <a:solidFill>
                  <a:srgbClr val="404040"/>
                </a:solidFill>
                <a:latin typeface="-apple-system"/>
              </a:rPr>
            </a:br>
            <a:r>
              <a:rPr lang="en-US" sz="1200" dirty="0">
                <a:solidFill>
                  <a:srgbClr val="404040"/>
                </a:solidFill>
                <a:latin typeface="-apple-system"/>
              </a:rPr>
              <a:t>-SSH(secured shell protocol) is used for communication to </a:t>
            </a:r>
            <a:r>
              <a:rPr lang="en-US" sz="1200" dirty="0" err="1">
                <a:solidFill>
                  <a:srgbClr val="404040"/>
                </a:solidFill>
                <a:latin typeface="-apple-system"/>
              </a:rPr>
              <a:t>NameNode</a:t>
            </a:r>
            <a:r>
              <a:rPr lang="en-US" sz="1200" dirty="0">
                <a:solidFill>
                  <a:srgbClr val="404040"/>
                </a:solidFill>
                <a:latin typeface="-apple-system"/>
              </a:rPr>
              <a:t> using port 22</a:t>
            </a:r>
          </a:p>
          <a:p>
            <a:endParaRPr lang="en-US" sz="1200" dirty="0">
              <a:solidFill>
                <a:srgbClr val="404040"/>
              </a:solidFill>
              <a:latin typeface="-apple-system"/>
            </a:endParaRPr>
          </a:p>
          <a:p>
            <a:endParaRPr lang="en-SG" sz="1200" dirty="0"/>
          </a:p>
        </p:txBody>
      </p:sp>
    </p:spTree>
    <p:extLst>
      <p:ext uri="{BB962C8B-B14F-4D97-AF65-F5344CB8AC3E}">
        <p14:creationId xmlns:p14="http://schemas.microsoft.com/office/powerpoint/2010/main" val="337976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47A4-DF5E-4265-BA9F-DD93C8763596}"/>
              </a:ext>
            </a:extLst>
          </p:cNvPr>
          <p:cNvSpPr txBox="1"/>
          <p:nvPr/>
        </p:nvSpPr>
        <p:spPr>
          <a:xfrm>
            <a:off x="0" y="369496"/>
            <a:ext cx="12192000" cy="5632311"/>
          </a:xfrm>
          <a:prstGeom prst="rect">
            <a:avLst/>
          </a:prstGeom>
          <a:noFill/>
        </p:spPr>
        <p:txBody>
          <a:bodyPr wrap="square">
            <a:spAutoFit/>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b="1" dirty="0"/>
              <a:t>Spark OOM:</a:t>
            </a:r>
          </a:p>
          <a:p>
            <a:endParaRPr lang="en-SG" dirty="0"/>
          </a:p>
          <a:p>
            <a:r>
              <a:rPr lang="en-SG" dirty="0"/>
              <a:t>2 types</a:t>
            </a:r>
          </a:p>
          <a:p>
            <a:r>
              <a:rPr lang="en-SG" dirty="0"/>
              <a:t>Driver OOM</a:t>
            </a:r>
          </a:p>
          <a:p>
            <a:r>
              <a:rPr lang="en-SG" dirty="0"/>
              <a:t>Executor OOM</a:t>
            </a:r>
          </a:p>
        </p:txBody>
      </p:sp>
    </p:spTree>
    <p:extLst>
      <p:ext uri="{BB962C8B-B14F-4D97-AF65-F5344CB8AC3E}">
        <p14:creationId xmlns:p14="http://schemas.microsoft.com/office/powerpoint/2010/main" val="109361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340237"/>
            <a:ext cx="12192000" cy="2308324"/>
          </a:xfrm>
          <a:prstGeom prst="rect">
            <a:avLst/>
          </a:prstGeom>
          <a:noFill/>
        </p:spPr>
        <p:txBody>
          <a:bodyPr wrap="square">
            <a:spAutoFit/>
          </a:bodyPr>
          <a:lstStyle/>
          <a:p>
            <a:r>
              <a:rPr lang="en-SG" b="1" dirty="0"/>
              <a:t>Driver OOM:</a:t>
            </a:r>
          </a:p>
          <a:p>
            <a:r>
              <a:rPr lang="en-SG" b="1" dirty="0"/>
              <a:t>Collect()</a:t>
            </a:r>
            <a:r>
              <a:rPr lang="en-SG" dirty="0"/>
              <a:t> - After processing the files in various executors, to merge the results, collect() operation is called on the </a:t>
            </a:r>
            <a:r>
              <a:rPr lang="en-SG" dirty="0" err="1"/>
              <a:t>dataframe</a:t>
            </a:r>
            <a:r>
              <a:rPr lang="en-SG" dirty="0"/>
              <a:t>. As soon as the collect() is called Spark will try to collect all the files in the driver, try to merge it into a single file.  Now the resulting file may be a bigger one breeching the memory capacity of the driver resulting in OOM.</a:t>
            </a:r>
            <a:br>
              <a:rPr lang="en-SG" dirty="0"/>
            </a:br>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p:txBody>
      </p:sp>
      <p:grpSp>
        <p:nvGrpSpPr>
          <p:cNvPr id="25" name="Group 24">
            <a:extLst>
              <a:ext uri="{FF2B5EF4-FFF2-40B4-BE49-F238E27FC236}">
                <a16:creationId xmlns:a16="http://schemas.microsoft.com/office/drawing/2014/main" id="{F53B0CA3-536D-4FB5-A79F-9AC40B99C250}"/>
              </a:ext>
            </a:extLst>
          </p:cNvPr>
          <p:cNvGrpSpPr/>
          <p:nvPr/>
        </p:nvGrpSpPr>
        <p:grpSpPr>
          <a:xfrm>
            <a:off x="2684443" y="4166842"/>
            <a:ext cx="6823114" cy="2377839"/>
            <a:chOff x="1391797" y="3429000"/>
            <a:chExt cx="6823114" cy="2377839"/>
          </a:xfrm>
        </p:grpSpPr>
        <p:sp>
          <p:nvSpPr>
            <p:cNvPr id="2" name="Rectangle: Rounded Corners 1">
              <a:extLst>
                <a:ext uri="{FF2B5EF4-FFF2-40B4-BE49-F238E27FC236}">
                  <a16:creationId xmlns:a16="http://schemas.microsoft.com/office/drawing/2014/main" id="{D71000C6-72D0-485F-A924-B012A8D8F1A6}"/>
                </a:ext>
              </a:extLst>
            </p:cNvPr>
            <p:cNvSpPr/>
            <p:nvPr/>
          </p:nvSpPr>
          <p:spPr>
            <a:xfrm>
              <a:off x="6096000" y="34290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1926B66A-6FF5-4E16-8786-C8817BE60C28}"/>
                </a:ext>
              </a:extLst>
            </p:cNvPr>
            <p:cNvSpPr/>
            <p:nvPr/>
          </p:nvSpPr>
          <p:spPr>
            <a:xfrm>
              <a:off x="6096000" y="42929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2EB75E1E-8219-4857-87EE-4DA53B4D73CA}"/>
                </a:ext>
              </a:extLst>
            </p:cNvPr>
            <p:cNvSpPr/>
            <p:nvPr/>
          </p:nvSpPr>
          <p:spPr>
            <a:xfrm>
              <a:off x="6121706" y="5156844"/>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8" name="Rectangle: Rounded Corners 7">
              <a:extLst>
                <a:ext uri="{FF2B5EF4-FFF2-40B4-BE49-F238E27FC236}">
                  <a16:creationId xmlns:a16="http://schemas.microsoft.com/office/drawing/2014/main" id="{EC002997-67DF-49AF-9C81-88BF7F7039A8}"/>
                </a:ext>
              </a:extLst>
            </p:cNvPr>
            <p:cNvSpPr/>
            <p:nvPr/>
          </p:nvSpPr>
          <p:spPr>
            <a:xfrm>
              <a:off x="1391797" y="4297979"/>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10" name="Graphic 9" descr="Document outline">
              <a:extLst>
                <a:ext uri="{FF2B5EF4-FFF2-40B4-BE49-F238E27FC236}">
                  <a16:creationId xmlns:a16="http://schemas.microsoft.com/office/drawing/2014/main" id="{FD93B6A4-9768-4E78-A50D-7D2AEB1481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3635314"/>
              <a:ext cx="404870" cy="404870"/>
            </a:xfrm>
            <a:prstGeom prst="rect">
              <a:avLst/>
            </a:prstGeom>
          </p:spPr>
        </p:pic>
        <p:sp>
          <p:nvSpPr>
            <p:cNvPr id="11" name="TextBox 10">
              <a:extLst>
                <a:ext uri="{FF2B5EF4-FFF2-40B4-BE49-F238E27FC236}">
                  <a16:creationId xmlns:a16="http://schemas.microsoft.com/office/drawing/2014/main" id="{B9C3F504-5A53-4C23-97D7-47025A78455D}"/>
                </a:ext>
              </a:extLst>
            </p:cNvPr>
            <p:cNvSpPr txBox="1"/>
            <p:nvPr/>
          </p:nvSpPr>
          <p:spPr>
            <a:xfrm>
              <a:off x="2009659" y="3890221"/>
              <a:ext cx="1288974" cy="369332"/>
            </a:xfrm>
            <a:prstGeom prst="rect">
              <a:avLst/>
            </a:prstGeom>
            <a:noFill/>
          </p:spPr>
          <p:txBody>
            <a:bodyPr wrap="square" rtlCol="0">
              <a:spAutoFit/>
            </a:bodyPr>
            <a:lstStyle/>
            <a:p>
              <a:r>
                <a:rPr lang="en-SG" b="1" dirty="0"/>
                <a:t>Collect()</a:t>
              </a:r>
            </a:p>
          </p:txBody>
        </p:sp>
        <p:sp>
          <p:nvSpPr>
            <p:cNvPr id="12" name="TextBox 11">
              <a:extLst>
                <a:ext uri="{FF2B5EF4-FFF2-40B4-BE49-F238E27FC236}">
                  <a16:creationId xmlns:a16="http://schemas.microsoft.com/office/drawing/2014/main" id="{7A7C234E-152B-470F-BF30-753D83560916}"/>
                </a:ext>
              </a:extLst>
            </p:cNvPr>
            <p:cNvSpPr txBox="1"/>
            <p:nvPr/>
          </p:nvSpPr>
          <p:spPr>
            <a:xfrm>
              <a:off x="4824927" y="3635314"/>
              <a:ext cx="783578" cy="369332"/>
            </a:xfrm>
            <a:prstGeom prst="rect">
              <a:avLst/>
            </a:prstGeom>
            <a:noFill/>
          </p:spPr>
          <p:txBody>
            <a:bodyPr wrap="square" rtlCol="0">
              <a:spAutoFit/>
            </a:bodyPr>
            <a:lstStyle/>
            <a:p>
              <a:r>
                <a:rPr lang="en-SG" b="1" dirty="0"/>
                <a:t>Part-1</a:t>
              </a:r>
            </a:p>
          </p:txBody>
        </p:sp>
        <p:pic>
          <p:nvPicPr>
            <p:cNvPr id="13" name="Graphic 12" descr="Document outline">
              <a:extLst>
                <a:ext uri="{FF2B5EF4-FFF2-40B4-BE49-F238E27FC236}">
                  <a16:creationId xmlns:a16="http://schemas.microsoft.com/office/drawing/2014/main" id="{46F9FB1E-447A-46B6-BA1B-A5B0ED5B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1847" y="4484229"/>
              <a:ext cx="404870" cy="404870"/>
            </a:xfrm>
            <a:prstGeom prst="rect">
              <a:avLst/>
            </a:prstGeom>
          </p:spPr>
        </p:pic>
        <p:sp>
          <p:nvSpPr>
            <p:cNvPr id="14" name="TextBox 13">
              <a:extLst>
                <a:ext uri="{FF2B5EF4-FFF2-40B4-BE49-F238E27FC236}">
                  <a16:creationId xmlns:a16="http://schemas.microsoft.com/office/drawing/2014/main" id="{6694657B-82CD-4D40-9446-3979CF65BAC1}"/>
                </a:ext>
              </a:extLst>
            </p:cNvPr>
            <p:cNvSpPr txBox="1"/>
            <p:nvPr/>
          </p:nvSpPr>
          <p:spPr>
            <a:xfrm>
              <a:off x="4835483" y="4484229"/>
              <a:ext cx="783578" cy="369332"/>
            </a:xfrm>
            <a:prstGeom prst="rect">
              <a:avLst/>
            </a:prstGeom>
            <a:noFill/>
          </p:spPr>
          <p:txBody>
            <a:bodyPr wrap="square" rtlCol="0">
              <a:spAutoFit/>
            </a:bodyPr>
            <a:lstStyle/>
            <a:p>
              <a:r>
                <a:rPr lang="en-SG" b="1" dirty="0"/>
                <a:t>Part-2</a:t>
              </a:r>
            </a:p>
          </p:txBody>
        </p:sp>
        <p:pic>
          <p:nvPicPr>
            <p:cNvPr id="15" name="Graphic 14" descr="Document outline">
              <a:extLst>
                <a:ext uri="{FF2B5EF4-FFF2-40B4-BE49-F238E27FC236}">
                  <a16:creationId xmlns:a16="http://schemas.microsoft.com/office/drawing/2014/main" id="{26F923E3-877C-4207-94C9-0230929AE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5333144"/>
              <a:ext cx="404870" cy="404870"/>
            </a:xfrm>
            <a:prstGeom prst="rect">
              <a:avLst/>
            </a:prstGeom>
          </p:spPr>
        </p:pic>
        <p:sp>
          <p:nvSpPr>
            <p:cNvPr id="16" name="TextBox 15">
              <a:extLst>
                <a:ext uri="{FF2B5EF4-FFF2-40B4-BE49-F238E27FC236}">
                  <a16:creationId xmlns:a16="http://schemas.microsoft.com/office/drawing/2014/main" id="{9FB55FA1-9EC7-4386-BA1B-741FA3A2E5B7}"/>
                </a:ext>
              </a:extLst>
            </p:cNvPr>
            <p:cNvSpPr txBox="1"/>
            <p:nvPr/>
          </p:nvSpPr>
          <p:spPr>
            <a:xfrm>
              <a:off x="4824927" y="5333144"/>
              <a:ext cx="783578" cy="369332"/>
            </a:xfrm>
            <a:prstGeom prst="rect">
              <a:avLst/>
            </a:prstGeom>
            <a:noFill/>
          </p:spPr>
          <p:txBody>
            <a:bodyPr wrap="square" rtlCol="0">
              <a:spAutoFit/>
            </a:bodyPr>
            <a:lstStyle/>
            <a:p>
              <a:r>
                <a:rPr lang="en-SG" b="1" dirty="0"/>
                <a:t>Part-3</a:t>
              </a:r>
            </a:p>
          </p:txBody>
        </p:sp>
        <p:cxnSp>
          <p:nvCxnSpPr>
            <p:cNvPr id="18" name="Straight Arrow Connector 17">
              <a:extLst>
                <a:ext uri="{FF2B5EF4-FFF2-40B4-BE49-F238E27FC236}">
                  <a16:creationId xmlns:a16="http://schemas.microsoft.com/office/drawing/2014/main" id="{86104176-4BC0-4548-AD4B-B84E3EC15767}"/>
                </a:ext>
              </a:extLst>
            </p:cNvPr>
            <p:cNvCxnSpPr/>
            <p:nvPr/>
          </p:nvCxnSpPr>
          <p:spPr>
            <a:xfrm flipH="1">
              <a:off x="3668617" y="4004646"/>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ECBA62-9E58-45B6-82CE-70E2FEC07023}"/>
                </a:ext>
              </a:extLst>
            </p:cNvPr>
            <p:cNvCxnSpPr/>
            <p:nvPr/>
          </p:nvCxnSpPr>
          <p:spPr>
            <a:xfrm flipH="1" flipV="1">
              <a:off x="3668617" y="4668895"/>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417C67-BD64-4AEC-99C4-0689E0BDE871}"/>
                </a:ext>
              </a:extLst>
            </p:cNvPr>
            <p:cNvCxnSpPr/>
            <p:nvPr/>
          </p:nvCxnSpPr>
          <p:spPr>
            <a:xfrm flipH="1" flipV="1">
              <a:off x="3668617" y="4889099"/>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791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594A38A-384B-435B-8427-221D8543A6D3}"/>
              </a:ext>
            </a:extLst>
          </p:cNvPr>
          <p:cNvGrpSpPr/>
          <p:nvPr/>
        </p:nvGrpSpPr>
        <p:grpSpPr>
          <a:xfrm>
            <a:off x="2549850" y="3154476"/>
            <a:ext cx="6823114" cy="2377839"/>
            <a:chOff x="2515515" y="1589178"/>
            <a:chExt cx="6823114" cy="2377839"/>
          </a:xfrm>
        </p:grpSpPr>
        <p:sp>
          <p:nvSpPr>
            <p:cNvPr id="2" name="Rectangle: Rounded Corners 1">
              <a:extLst>
                <a:ext uri="{FF2B5EF4-FFF2-40B4-BE49-F238E27FC236}">
                  <a16:creationId xmlns:a16="http://schemas.microsoft.com/office/drawing/2014/main" id="{FBBCF55F-B478-4B76-B785-3D4D2E6BBC16}"/>
                </a:ext>
              </a:extLst>
            </p:cNvPr>
            <p:cNvSpPr/>
            <p:nvPr/>
          </p:nvSpPr>
          <p:spPr>
            <a:xfrm>
              <a:off x="7219718" y="1589178"/>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3" name="Rectangle: Rounded Corners 2">
              <a:extLst>
                <a:ext uri="{FF2B5EF4-FFF2-40B4-BE49-F238E27FC236}">
                  <a16:creationId xmlns:a16="http://schemas.microsoft.com/office/drawing/2014/main" id="{D7EF6C3B-86B8-4510-9CED-7B8ABE644963}"/>
                </a:ext>
              </a:extLst>
            </p:cNvPr>
            <p:cNvSpPr/>
            <p:nvPr/>
          </p:nvSpPr>
          <p:spPr>
            <a:xfrm>
              <a:off x="7219718" y="24531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B0C09A77-D3C5-439D-BEEE-B0E83963E941}"/>
                </a:ext>
              </a:extLst>
            </p:cNvPr>
            <p:cNvSpPr/>
            <p:nvPr/>
          </p:nvSpPr>
          <p:spPr>
            <a:xfrm>
              <a:off x="7245424" y="33170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44F7FDBE-95BA-4D71-B408-85DD17D1FC99}"/>
                </a:ext>
              </a:extLst>
            </p:cNvPr>
            <p:cNvSpPr/>
            <p:nvPr/>
          </p:nvSpPr>
          <p:spPr>
            <a:xfrm>
              <a:off x="2515515" y="2458157"/>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6" name="Graphic 5" descr="Document outline">
              <a:extLst>
                <a:ext uri="{FF2B5EF4-FFF2-40B4-BE49-F238E27FC236}">
                  <a16:creationId xmlns:a16="http://schemas.microsoft.com/office/drawing/2014/main" id="{1E04FF4B-C895-4F73-A242-A405E7CE4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1795492"/>
              <a:ext cx="404870" cy="404870"/>
            </a:xfrm>
            <a:prstGeom prst="rect">
              <a:avLst/>
            </a:prstGeom>
          </p:spPr>
        </p:pic>
        <p:sp>
          <p:nvSpPr>
            <p:cNvPr id="7" name="TextBox 6">
              <a:extLst>
                <a:ext uri="{FF2B5EF4-FFF2-40B4-BE49-F238E27FC236}">
                  <a16:creationId xmlns:a16="http://schemas.microsoft.com/office/drawing/2014/main" id="{38EAC470-D256-4D08-BCDA-E27E5E02C20B}"/>
                </a:ext>
              </a:extLst>
            </p:cNvPr>
            <p:cNvSpPr txBox="1"/>
            <p:nvPr/>
          </p:nvSpPr>
          <p:spPr>
            <a:xfrm>
              <a:off x="3133377" y="2050399"/>
              <a:ext cx="1288974" cy="369332"/>
            </a:xfrm>
            <a:prstGeom prst="rect">
              <a:avLst/>
            </a:prstGeom>
            <a:noFill/>
          </p:spPr>
          <p:txBody>
            <a:bodyPr wrap="square" rtlCol="0">
              <a:spAutoFit/>
            </a:bodyPr>
            <a:lstStyle/>
            <a:p>
              <a:r>
                <a:rPr lang="en-SG" b="1" dirty="0"/>
                <a:t>Broadcast()</a:t>
              </a:r>
            </a:p>
          </p:txBody>
        </p:sp>
        <p:sp>
          <p:nvSpPr>
            <p:cNvPr id="8" name="TextBox 7">
              <a:extLst>
                <a:ext uri="{FF2B5EF4-FFF2-40B4-BE49-F238E27FC236}">
                  <a16:creationId xmlns:a16="http://schemas.microsoft.com/office/drawing/2014/main" id="{8A6FCD22-CB73-41A8-85C4-43BB0ACCA5A8}"/>
                </a:ext>
              </a:extLst>
            </p:cNvPr>
            <p:cNvSpPr txBox="1"/>
            <p:nvPr/>
          </p:nvSpPr>
          <p:spPr>
            <a:xfrm>
              <a:off x="5948645" y="1795492"/>
              <a:ext cx="783578" cy="369332"/>
            </a:xfrm>
            <a:prstGeom prst="rect">
              <a:avLst/>
            </a:prstGeom>
            <a:noFill/>
          </p:spPr>
          <p:txBody>
            <a:bodyPr wrap="square" rtlCol="0">
              <a:spAutoFit/>
            </a:bodyPr>
            <a:lstStyle/>
            <a:p>
              <a:r>
                <a:rPr lang="en-SG" b="1" dirty="0"/>
                <a:t>Part-1</a:t>
              </a:r>
            </a:p>
          </p:txBody>
        </p:sp>
        <p:pic>
          <p:nvPicPr>
            <p:cNvPr id="9" name="Graphic 8" descr="Document outline">
              <a:extLst>
                <a:ext uri="{FF2B5EF4-FFF2-40B4-BE49-F238E27FC236}">
                  <a16:creationId xmlns:a16="http://schemas.microsoft.com/office/drawing/2014/main" id="{3A2C7EB1-4FF5-4F55-88FE-7007DCE23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5565" y="2644407"/>
              <a:ext cx="404870" cy="404870"/>
            </a:xfrm>
            <a:prstGeom prst="rect">
              <a:avLst/>
            </a:prstGeom>
          </p:spPr>
        </p:pic>
        <p:sp>
          <p:nvSpPr>
            <p:cNvPr id="10" name="TextBox 9">
              <a:extLst>
                <a:ext uri="{FF2B5EF4-FFF2-40B4-BE49-F238E27FC236}">
                  <a16:creationId xmlns:a16="http://schemas.microsoft.com/office/drawing/2014/main" id="{73AE17DB-03A2-4511-9F5F-73859BCDC2C4}"/>
                </a:ext>
              </a:extLst>
            </p:cNvPr>
            <p:cNvSpPr txBox="1"/>
            <p:nvPr/>
          </p:nvSpPr>
          <p:spPr>
            <a:xfrm>
              <a:off x="5959201" y="2644407"/>
              <a:ext cx="783578" cy="369332"/>
            </a:xfrm>
            <a:prstGeom prst="rect">
              <a:avLst/>
            </a:prstGeom>
            <a:noFill/>
          </p:spPr>
          <p:txBody>
            <a:bodyPr wrap="square" rtlCol="0">
              <a:spAutoFit/>
            </a:bodyPr>
            <a:lstStyle/>
            <a:p>
              <a:r>
                <a:rPr lang="en-SG" b="1" dirty="0"/>
                <a:t>Part-2</a:t>
              </a:r>
            </a:p>
          </p:txBody>
        </p:sp>
        <p:pic>
          <p:nvPicPr>
            <p:cNvPr id="11" name="Graphic 10" descr="Document outline">
              <a:extLst>
                <a:ext uri="{FF2B5EF4-FFF2-40B4-BE49-F238E27FC236}">
                  <a16:creationId xmlns:a16="http://schemas.microsoft.com/office/drawing/2014/main" id="{A110FC09-2753-4F3C-A840-835E1C8D9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3493322"/>
              <a:ext cx="404870" cy="404870"/>
            </a:xfrm>
            <a:prstGeom prst="rect">
              <a:avLst/>
            </a:prstGeom>
          </p:spPr>
        </p:pic>
        <p:sp>
          <p:nvSpPr>
            <p:cNvPr id="12" name="TextBox 11">
              <a:extLst>
                <a:ext uri="{FF2B5EF4-FFF2-40B4-BE49-F238E27FC236}">
                  <a16:creationId xmlns:a16="http://schemas.microsoft.com/office/drawing/2014/main" id="{DF9A18DF-DDD3-488A-902A-822C7A7CB1EA}"/>
                </a:ext>
              </a:extLst>
            </p:cNvPr>
            <p:cNvSpPr txBox="1"/>
            <p:nvPr/>
          </p:nvSpPr>
          <p:spPr>
            <a:xfrm>
              <a:off x="5948645" y="3493322"/>
              <a:ext cx="783578" cy="369332"/>
            </a:xfrm>
            <a:prstGeom prst="rect">
              <a:avLst/>
            </a:prstGeom>
            <a:noFill/>
          </p:spPr>
          <p:txBody>
            <a:bodyPr wrap="square" rtlCol="0">
              <a:spAutoFit/>
            </a:bodyPr>
            <a:lstStyle/>
            <a:p>
              <a:r>
                <a:rPr lang="en-SG" b="1" dirty="0"/>
                <a:t>Part-3</a:t>
              </a:r>
            </a:p>
          </p:txBody>
        </p:sp>
        <p:cxnSp>
          <p:nvCxnSpPr>
            <p:cNvPr id="13" name="Straight Arrow Connector 12">
              <a:extLst>
                <a:ext uri="{FF2B5EF4-FFF2-40B4-BE49-F238E27FC236}">
                  <a16:creationId xmlns:a16="http://schemas.microsoft.com/office/drawing/2014/main" id="{EE91D436-1111-4CF1-ACFE-34E392BAD5E5}"/>
                </a:ext>
              </a:extLst>
            </p:cNvPr>
            <p:cNvCxnSpPr/>
            <p:nvPr/>
          </p:nvCxnSpPr>
          <p:spPr>
            <a:xfrm flipH="1">
              <a:off x="4792335" y="2164824"/>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0793BA-0618-421C-AED0-229E1C55848A}"/>
                </a:ext>
              </a:extLst>
            </p:cNvPr>
            <p:cNvCxnSpPr/>
            <p:nvPr/>
          </p:nvCxnSpPr>
          <p:spPr>
            <a:xfrm flipH="1" flipV="1">
              <a:off x="4792335" y="2829073"/>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6350B4-9319-4377-89A6-05B01606EB35}"/>
                </a:ext>
              </a:extLst>
            </p:cNvPr>
            <p:cNvCxnSpPr/>
            <p:nvPr/>
          </p:nvCxnSpPr>
          <p:spPr>
            <a:xfrm flipH="1" flipV="1">
              <a:off x="4792335" y="3049277"/>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B857E11-769D-4D29-B83D-76B6AF26E0FF}"/>
              </a:ext>
            </a:extLst>
          </p:cNvPr>
          <p:cNvSpPr txBox="1"/>
          <p:nvPr/>
        </p:nvSpPr>
        <p:spPr>
          <a:xfrm>
            <a:off x="0" y="639056"/>
            <a:ext cx="11965172" cy="1200329"/>
          </a:xfrm>
          <a:prstGeom prst="rect">
            <a:avLst/>
          </a:prstGeom>
          <a:noFill/>
        </p:spPr>
        <p:txBody>
          <a:bodyPr wrap="square">
            <a:spAutoFit/>
          </a:bodyPr>
          <a:lstStyle/>
          <a:p>
            <a:endParaRPr lang="en-SG" dirty="0"/>
          </a:p>
          <a:p>
            <a:r>
              <a:rPr lang="en-SG" b="1" dirty="0"/>
              <a:t>Broadcast join</a:t>
            </a:r>
            <a:r>
              <a:rPr lang="en-SG" dirty="0"/>
              <a:t> – Assume there are files sitting in executors and 2 smaller files are in two other machine.  If 2 files were decided to be broadcasted (in order to avoid shuffling), they will be sent to driver for merging where suppose the size of the resulting file exceeds the memory, results in OOM.</a:t>
            </a:r>
          </a:p>
        </p:txBody>
      </p:sp>
    </p:spTree>
    <p:extLst>
      <p:ext uri="{BB962C8B-B14F-4D97-AF65-F5344CB8AC3E}">
        <p14:creationId xmlns:p14="http://schemas.microsoft.com/office/powerpoint/2010/main" val="2232642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27753"/>
            <a:ext cx="12192000" cy="6740307"/>
          </a:xfrm>
          <a:prstGeom prst="rect">
            <a:avLst/>
          </a:prstGeom>
          <a:noFill/>
        </p:spPr>
        <p:txBody>
          <a:bodyPr wrap="square">
            <a:spAutoFit/>
          </a:bodyPr>
          <a:lstStyle/>
          <a:p>
            <a:endParaRPr lang="en-SG" dirty="0"/>
          </a:p>
          <a:p>
            <a:r>
              <a:rPr lang="en-SG" b="1" dirty="0"/>
              <a:t>Driver OOM:</a:t>
            </a:r>
          </a:p>
          <a:p>
            <a:r>
              <a:rPr lang="en-SG" dirty="0"/>
              <a:t>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a:t>
            </a:r>
            <a:br>
              <a:rPr lang="en-SG" b="0" i="0" dirty="0">
                <a:solidFill>
                  <a:srgbClr val="333333"/>
                </a:solidFill>
                <a:effectLst/>
                <a:latin typeface="Consolas" panose="020B0609020204030204" pitchFamily="49" charset="0"/>
              </a:rPr>
            </a:br>
            <a:r>
              <a:rPr lang="en-SG" dirty="0">
                <a:solidFill>
                  <a:srgbClr val="333333"/>
                </a:solidFill>
                <a:latin typeface="AmazonEmber"/>
              </a:rPr>
              <a:t>A Node will be assigned certain memory which in turn will have executor container.  Within that an executor container will be having</a:t>
            </a:r>
            <a:r>
              <a:rPr lang="en-SG" b="1" i="0" dirty="0">
                <a:solidFill>
                  <a:srgbClr val="333333"/>
                </a:solidFill>
                <a:effectLst/>
                <a:latin typeface="Consolas" panose="020B0609020204030204" pitchFamily="49" charset="0"/>
              </a:rPr>
              <a:t> YARN memory overhead + Executor Memory(storage memory, execution memory).  </a:t>
            </a:r>
            <a:r>
              <a:rPr lang="en-SG" dirty="0">
                <a:solidFill>
                  <a:srgbClr val="333333"/>
                </a:solidFill>
                <a:latin typeface="AmazonEmber"/>
              </a:rPr>
              <a:t>Whenever Executor OOM happens it is mostly the YARN memory overhead running short of the capacity.  Off-heap memory part of executor that accommodates, internal strings are created (in the form of hash table), spark internal objects</a:t>
            </a:r>
            <a:r>
              <a:rPr lang="en-SG" b="1" i="0" dirty="0">
                <a:solidFill>
                  <a:srgbClr val="333333"/>
                </a:solidFill>
                <a:effectLst/>
                <a:latin typeface="Consolas" panose="020B0609020204030204" pitchFamily="49" charset="0"/>
              </a:rPr>
              <a:t>, </a:t>
            </a:r>
            <a:r>
              <a:rPr lang="en-SG" dirty="0">
                <a:solidFill>
                  <a:srgbClr val="333333"/>
                </a:solidFill>
                <a:latin typeface="AmazonEmber"/>
              </a:rPr>
              <a:t>if other than Scala is used for programming all the language objects are stored here</a:t>
            </a:r>
            <a:r>
              <a:rPr lang="en-SG" b="1" i="0" dirty="0">
                <a:solidFill>
                  <a:srgbClr val="333333"/>
                </a:solidFill>
                <a:effectLst/>
                <a:latin typeface="Consolas" panose="020B0609020204030204" pitchFamily="49" charset="0"/>
              </a:rPr>
              <a:t>.  </a:t>
            </a:r>
            <a:r>
              <a:rPr lang="en-SG" dirty="0">
                <a:solidFill>
                  <a:srgbClr val="333333"/>
                </a:solidFill>
                <a:latin typeface="AmazonEmber"/>
              </a:rPr>
              <a:t>Usually </a:t>
            </a:r>
            <a:r>
              <a:rPr lang="en-SG" b="1" i="0" dirty="0">
                <a:solidFill>
                  <a:srgbClr val="333333"/>
                </a:solidFill>
                <a:effectLst/>
                <a:latin typeface="Consolas" panose="020B0609020204030204" pitchFamily="49" charset="0"/>
              </a:rPr>
              <a:t>YARN memory overhead is 10% of memory assigned to your executor.  </a:t>
            </a:r>
            <a:r>
              <a:rPr lang="en-SG" dirty="0">
                <a:solidFill>
                  <a:srgbClr val="333333"/>
                </a:solidFill>
                <a:latin typeface="AmazonEmber"/>
              </a:rPr>
              <a:t>This has to be proportionately increased in respect to the memory requirement raise of executor (YARN killed the container breaching the memory limits error, then increase the YARN memory overhead part using</a:t>
            </a:r>
            <a:r>
              <a:rPr lang="en-SG" b="1" i="0" dirty="0">
                <a:solidFill>
                  <a:srgbClr val="333333"/>
                </a:solidFill>
                <a:effectLst/>
                <a:latin typeface="Consolas" panose="020B0609020204030204" pitchFamily="49" charset="0"/>
              </a:rPr>
              <a:t>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1" i="0" dirty="0">
                <a:solidFill>
                  <a:srgbClr val="333333"/>
                </a:solidFill>
                <a:effectLst/>
                <a:latin typeface="AmazonEmber"/>
              </a:rPr>
              <a:t>By default, memory overhead is set to either 10% of executor memory or 384, whichever is higher.  </a:t>
            </a:r>
            <a:r>
              <a:rPr lang="en-US" dirty="0">
                <a:solidFill>
                  <a:srgbClr val="333333"/>
                </a:solidFill>
                <a:latin typeface="AmazonEmber"/>
              </a:rPr>
              <a:t>Memory</a:t>
            </a:r>
            <a:r>
              <a:rPr lang="en-US" b="1" i="0" dirty="0">
                <a:solidFill>
                  <a:srgbClr val="333333"/>
                </a:solidFill>
                <a:effectLst/>
                <a:latin typeface="AmazonEmber"/>
              </a:rPr>
              <a:t> </a:t>
            </a:r>
            <a:r>
              <a:rPr lang="en-US" b="0" i="0" dirty="0">
                <a:solidFill>
                  <a:srgbClr val="333333"/>
                </a:solidFill>
                <a:effectLst/>
                <a:latin typeface="AmazonEmber"/>
              </a:rPr>
              <a:t>overhead is used for </a:t>
            </a:r>
            <a:r>
              <a:rPr lang="en-US" b="1" i="0" dirty="0">
                <a:solidFill>
                  <a:srgbClr val="333333"/>
                </a:solidFill>
                <a:effectLst/>
                <a:latin typeface="AmazonEmber"/>
              </a:rPr>
              <a:t>Java NIO direct buffers, thread stacks, shared native libraries, or memory mapped files</a:t>
            </a:r>
            <a:r>
              <a:rPr lang="en-US" b="0" i="0" dirty="0">
                <a:solidFill>
                  <a:srgbClr val="333333"/>
                </a:solidFill>
                <a:effectLst/>
                <a:latin typeface="AmazonEmber"/>
              </a:rPr>
              <a:t>.)</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Tree>
    <p:extLst>
      <p:ext uri="{BB962C8B-B14F-4D97-AF65-F5344CB8AC3E}">
        <p14:creationId xmlns:p14="http://schemas.microsoft.com/office/powerpoint/2010/main" val="11805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921E6-45DC-45D5-B2F0-47B891FC433E}"/>
              </a:ext>
            </a:extLst>
          </p:cNvPr>
          <p:cNvSpPr txBox="1"/>
          <p:nvPr/>
        </p:nvSpPr>
        <p:spPr>
          <a:xfrm>
            <a:off x="132978" y="197980"/>
            <a:ext cx="11848815" cy="2585323"/>
          </a:xfrm>
          <a:prstGeom prst="rect">
            <a:avLst/>
          </a:prstGeom>
          <a:noFill/>
        </p:spPr>
        <p:txBody>
          <a:bodyPr wrap="square">
            <a:spAutoFit/>
          </a:bodyPr>
          <a:lstStyle/>
          <a:p>
            <a:pPr marL="228600" indent="-228600">
              <a:buAutoNum type="arabicPeriod"/>
            </a:pPr>
            <a:r>
              <a:rPr lang="en-SG" sz="1200" dirty="0"/>
              <a:t>What decides the stages in a spark job?</a:t>
            </a:r>
          </a:p>
          <a:p>
            <a:pPr marL="0" indent="0">
              <a:buNone/>
            </a:pPr>
            <a:r>
              <a:rPr lang="en-SG" sz="1200" dirty="0"/>
              <a:t>Stages are created depending on the wide transformations</a:t>
            </a:r>
          </a:p>
          <a:p>
            <a:pPr marL="0" indent="0">
              <a:buNone/>
            </a:pPr>
            <a:endParaRPr lang="en-SG" sz="1200" dirty="0"/>
          </a:p>
          <a:p>
            <a:pPr marL="0" indent="0">
              <a:buNone/>
            </a:pPr>
            <a:r>
              <a:rPr lang="en-SG" sz="1600" b="1" dirty="0"/>
              <a:t>Spark join without shuffle</a:t>
            </a:r>
          </a:p>
          <a:p>
            <a:pPr marL="0" indent="0">
              <a:buNone/>
            </a:pPr>
            <a:r>
              <a:rPr lang="en-SG" sz="1400" dirty="0"/>
              <a:t>Co-locate the RDDs with the </a:t>
            </a:r>
            <a:r>
              <a:rPr lang="en-SG" sz="1400" dirty="0" err="1"/>
              <a:t>joing</a:t>
            </a:r>
            <a:r>
              <a:rPr lang="en-SG" sz="1400" dirty="0"/>
              <a:t> </a:t>
            </a:r>
            <a:r>
              <a:rPr lang="en-SG" sz="1400" dirty="0" err="1"/>
              <a:t>keyes</a:t>
            </a:r>
            <a:r>
              <a:rPr lang="en-SG" sz="1400" dirty="0"/>
              <a:t> in the same partition.  And this can only happen only if two RDDs can </a:t>
            </a:r>
          </a:p>
          <a:p>
            <a:pPr marL="0" indent="0">
              <a:buNone/>
            </a:pPr>
            <a:endParaRPr lang="en-SG" sz="1400" dirty="0"/>
          </a:p>
          <a:p>
            <a:pPr marL="457200" indent="-457200">
              <a:buAutoNum type="arabicPeriod"/>
            </a:pPr>
            <a:r>
              <a:rPr lang="en-SG" sz="1400" dirty="0"/>
              <a:t>The same partitioner (hash, </a:t>
            </a:r>
            <a:r>
              <a:rPr lang="en-SG" sz="1400" dirty="0" err="1"/>
              <a:t>hashmap</a:t>
            </a:r>
            <a:r>
              <a:rPr lang="en-SG" sz="1400" dirty="0"/>
              <a:t>, range partitioner)</a:t>
            </a:r>
          </a:p>
          <a:p>
            <a:pPr marL="342900" indent="-342900">
              <a:buAutoNum type="arabicPeriod"/>
            </a:pPr>
            <a:r>
              <a:rPr lang="en-SG" sz="1400" dirty="0"/>
              <a:t>were shuffled as part of the same action.</a:t>
            </a:r>
            <a:br>
              <a:rPr lang="en-SG" sz="1400" dirty="0"/>
            </a:br>
            <a:br>
              <a:rPr lang="en-SG" sz="1400" dirty="0"/>
            </a:br>
            <a:r>
              <a:rPr lang="en-SG" sz="1400" dirty="0"/>
              <a:t>Joining keys located in the same partition results in narrow transformation.</a:t>
            </a:r>
          </a:p>
          <a:p>
            <a:r>
              <a:rPr lang="en-SG" sz="1400" dirty="0"/>
              <a:t>      </a:t>
            </a:r>
            <a:r>
              <a:rPr lang="en-SG" sz="1400" dirty="0" err="1"/>
              <a:t>SortMergeJoin</a:t>
            </a:r>
            <a:r>
              <a:rPr lang="en-SG" sz="1400" dirty="0"/>
              <a:t> is the Spark default</a:t>
            </a:r>
          </a:p>
          <a:p>
            <a:endParaRPr lang="en-SG" sz="1200" dirty="0"/>
          </a:p>
        </p:txBody>
      </p:sp>
      <p:pic>
        <p:nvPicPr>
          <p:cNvPr id="4" name="Picture 3">
            <a:extLst>
              <a:ext uri="{FF2B5EF4-FFF2-40B4-BE49-F238E27FC236}">
                <a16:creationId xmlns:a16="http://schemas.microsoft.com/office/drawing/2014/main" id="{1BA07D2A-68A5-4F5B-822B-B28223A4259A}"/>
              </a:ext>
            </a:extLst>
          </p:cNvPr>
          <p:cNvPicPr>
            <a:picLocks noChangeAspect="1"/>
          </p:cNvPicPr>
          <p:nvPr/>
        </p:nvPicPr>
        <p:blipFill>
          <a:blip r:embed="rId3"/>
          <a:stretch>
            <a:fillRect/>
          </a:stretch>
        </p:blipFill>
        <p:spPr>
          <a:xfrm>
            <a:off x="132978" y="3163613"/>
            <a:ext cx="6540000" cy="3496407"/>
          </a:xfrm>
          <a:prstGeom prst="rect">
            <a:avLst/>
          </a:prstGeom>
        </p:spPr>
      </p:pic>
    </p:spTree>
    <p:extLst>
      <p:ext uri="{BB962C8B-B14F-4D97-AF65-F5344CB8AC3E}">
        <p14:creationId xmlns:p14="http://schemas.microsoft.com/office/powerpoint/2010/main" val="155200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0B9964-7DAC-4363-AD67-B83D284C057D}"/>
              </a:ext>
            </a:extLst>
          </p:cNvPr>
          <p:cNvSpPr/>
          <p:nvPr/>
        </p:nvSpPr>
        <p:spPr>
          <a:xfrm>
            <a:off x="9599611" y="1396165"/>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Driver</a:t>
            </a:r>
          </a:p>
        </p:txBody>
      </p:sp>
      <p:sp>
        <p:nvSpPr>
          <p:cNvPr id="3" name="Rectangle: Rounded Corners 2">
            <a:extLst>
              <a:ext uri="{FF2B5EF4-FFF2-40B4-BE49-F238E27FC236}">
                <a16:creationId xmlns:a16="http://schemas.microsoft.com/office/drawing/2014/main" id="{BFDBA408-F1FB-4C6F-B491-7B33F6974014}"/>
              </a:ext>
            </a:extLst>
          </p:cNvPr>
          <p:cNvSpPr/>
          <p:nvPr/>
        </p:nvSpPr>
        <p:spPr>
          <a:xfrm>
            <a:off x="9599611" y="2645490"/>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Executor</a:t>
            </a:r>
          </a:p>
        </p:txBody>
      </p:sp>
      <p:sp>
        <p:nvSpPr>
          <p:cNvPr id="4" name="Rectangle: Rounded Corners 3">
            <a:extLst>
              <a:ext uri="{FF2B5EF4-FFF2-40B4-BE49-F238E27FC236}">
                <a16:creationId xmlns:a16="http://schemas.microsoft.com/office/drawing/2014/main" id="{F4AC537C-9F92-4E37-8229-E1FEC408C974}"/>
              </a:ext>
            </a:extLst>
          </p:cNvPr>
          <p:cNvSpPr/>
          <p:nvPr/>
        </p:nvSpPr>
        <p:spPr>
          <a:xfrm>
            <a:off x="9571257" y="3894816"/>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Task</a:t>
            </a:r>
          </a:p>
        </p:txBody>
      </p:sp>
      <p:sp>
        <p:nvSpPr>
          <p:cNvPr id="5" name="Rectangle: Rounded Corners 4">
            <a:extLst>
              <a:ext uri="{FF2B5EF4-FFF2-40B4-BE49-F238E27FC236}">
                <a16:creationId xmlns:a16="http://schemas.microsoft.com/office/drawing/2014/main" id="{73B96330-B86E-4C2B-913D-1B73206D8973}"/>
              </a:ext>
            </a:extLst>
          </p:cNvPr>
          <p:cNvSpPr/>
          <p:nvPr/>
        </p:nvSpPr>
        <p:spPr>
          <a:xfrm>
            <a:off x="9571257" y="5144141"/>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Core</a:t>
            </a:r>
          </a:p>
        </p:txBody>
      </p:sp>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1728962725"/>
              </p:ext>
            </p:extLst>
          </p:nvPr>
        </p:nvGraphicFramePr>
        <p:xfrm>
          <a:off x="333213" y="1679889"/>
          <a:ext cx="8505987" cy="3318904"/>
        </p:xfrm>
        <a:graphic>
          <a:graphicData uri="http://schemas.openxmlformats.org/drawingml/2006/table">
            <a:tbl>
              <a:tblPr/>
              <a:tblGrid>
                <a:gridCol w="2293902">
                  <a:extLst>
                    <a:ext uri="{9D8B030D-6E8A-4147-A177-3AD203B41FA5}">
                      <a16:colId xmlns:a16="http://schemas.microsoft.com/office/drawing/2014/main" val="236945326"/>
                    </a:ext>
                  </a:extLst>
                </a:gridCol>
                <a:gridCol w="6212085">
                  <a:extLst>
                    <a:ext uri="{9D8B030D-6E8A-4147-A177-3AD203B41FA5}">
                      <a16:colId xmlns:a16="http://schemas.microsoft.com/office/drawing/2014/main" val="612679017"/>
                    </a:ext>
                  </a:extLst>
                </a:gridCol>
              </a:tblGrid>
              <a:tr h="238998">
                <a:tc>
                  <a:txBody>
                    <a:bodyPr/>
                    <a:lstStyle/>
                    <a:p>
                      <a:pPr algn="l"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SG" sz="1800" b="1" cap="all" dirty="0">
                          <a:effectLst/>
                          <a:latin typeface="inherit"/>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1244051"/>
                  </a:ext>
                </a:extLst>
              </a:tr>
              <a:tr h="418246">
                <a:tc>
                  <a:txBody>
                    <a:bodyPr/>
                    <a:lstStyle/>
                    <a:p>
                      <a:pPr algn="l" fontAlgn="t" latinLnBrk="0"/>
                      <a:r>
                        <a:rPr lang="en-SG" sz="1800" b="0" dirty="0">
                          <a:effectLst/>
                          <a:latin typeface="inherit"/>
                        </a:rPr>
                        <a:t>–driver-memory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Memory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3839352"/>
                  </a:ext>
                </a:extLst>
              </a:tr>
              <a:tr h="418246">
                <a:tc>
                  <a:txBody>
                    <a:bodyPr/>
                    <a:lstStyle/>
                    <a:p>
                      <a:pPr algn="l" fontAlgn="t" latinLnBrk="0"/>
                      <a:r>
                        <a:rPr lang="en-SG" sz="1800" b="0" dirty="0">
                          <a:effectLst/>
                          <a:latin typeface="inherit"/>
                        </a:rPr>
                        <a:t>–driver-cores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CPU cores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2724217"/>
                  </a:ext>
                </a:extLst>
              </a:tr>
              <a:tr h="238998">
                <a:tc>
                  <a:txBody>
                    <a:bodyPr/>
                    <a:lstStyle/>
                    <a:p>
                      <a:pPr algn="l" fontAlgn="t" latinLnBrk="0"/>
                      <a:r>
                        <a:rPr lang="en-SG" sz="1800" b="0" dirty="0">
                          <a:effectLst/>
                          <a:latin typeface="inherit"/>
                        </a:rPr>
                        <a:t>–</a:t>
                      </a:r>
                      <a:r>
                        <a:rPr lang="en-SG" sz="1800" b="0" dirty="0" err="1">
                          <a:effectLst/>
                          <a:latin typeface="inherit"/>
                        </a:rPr>
                        <a:t>num</a:t>
                      </a:r>
                      <a:r>
                        <a:rPr lang="en-SG" sz="1800" b="0" dirty="0">
                          <a:effectLst/>
                          <a:latin typeface="inherit"/>
                        </a:rPr>
                        <a:t>-executors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executors to use. (</a:t>
                      </a:r>
                      <a:r>
                        <a:rPr lang="en-US" sz="1800" b="0">
                          <a:effectLst/>
                          <a:latin typeface="inherit"/>
                        </a:rPr>
                        <a:t>per cluster and not nodes) </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4218154"/>
                  </a:ext>
                </a:extLst>
              </a:tr>
              <a:tr h="418246">
                <a:tc>
                  <a:txBody>
                    <a:bodyPr/>
                    <a:lstStyle/>
                    <a:p>
                      <a:pPr algn="l" fontAlgn="t" latinLnBrk="0"/>
                      <a:r>
                        <a:rPr lang="en-SG" sz="1800" b="0" dirty="0">
                          <a:effectLst/>
                          <a:latin typeface="inherit"/>
                        </a:rPr>
                        <a:t>–executor-memory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Amount of memory to use for the executor process.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r>
                        <a:rPr lang="en-SG" sz="1800" b="0">
                          <a:effectLst/>
                          <a:latin typeface="inherit"/>
                        </a:rPr>
                        <a:t>–executor-cores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Number of CPU cores to use for the executor process. (</a:t>
                      </a:r>
                      <a:r>
                        <a:rPr lang="en-SG" dirty="0"/>
                        <a:t>decides the number of tasks running in that executor in parallel)</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r>
                        <a:rPr lang="en-SG" sz="1800" b="0" dirty="0">
                          <a:effectLst/>
                          <a:latin typeface="inherit"/>
                        </a:rPr>
                        <a:t>–total-executor-cores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 cores to use.</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
        <p:nvSpPr>
          <p:cNvPr id="8" name="Rectangle 1">
            <a:extLst>
              <a:ext uri="{FF2B5EF4-FFF2-40B4-BE49-F238E27FC236}">
                <a16:creationId xmlns:a16="http://schemas.microsoft.com/office/drawing/2014/main" id="{A33FDF65-2D5E-4D3C-A889-965920D76C76}"/>
              </a:ext>
            </a:extLst>
          </p:cNvPr>
          <p:cNvSpPr>
            <a:spLocks noChangeArrowheads="1"/>
          </p:cNvSpPr>
          <p:nvPr/>
        </p:nvSpPr>
        <p:spPr bwMode="auto">
          <a:xfrm>
            <a:off x="427808" y="504393"/>
            <a:ext cx="8505986" cy="86686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E73BE"/>
                </a:solidFill>
                <a:effectLst/>
                <a:latin typeface="Open Sans" panose="020B0606030504020204" pitchFamily="34" charset="0"/>
                <a:cs typeface="Open Sans" panose="020B0606030504020204" pitchFamily="34" charset="0"/>
              </a:rPr>
              <a:t>2.3 Driver and Executor Resources (Cores &amp;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While submitting an application, you can also specify how much memory and cores you wanted to give for driver and executors.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557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2977462807"/>
              </p:ext>
            </p:extLst>
          </p:nvPr>
        </p:nvGraphicFramePr>
        <p:xfrm>
          <a:off x="795668" y="1080800"/>
          <a:ext cx="10334787" cy="3540738"/>
        </p:xfrm>
        <a:graphic>
          <a:graphicData uri="http://schemas.openxmlformats.org/drawingml/2006/table">
            <a:tbl>
              <a:tblPr/>
              <a:tblGrid>
                <a:gridCol w="3440001">
                  <a:extLst>
                    <a:ext uri="{9D8B030D-6E8A-4147-A177-3AD203B41FA5}">
                      <a16:colId xmlns:a16="http://schemas.microsoft.com/office/drawing/2014/main" val="236945326"/>
                    </a:ext>
                  </a:extLst>
                </a:gridCol>
                <a:gridCol w="6894786">
                  <a:extLst>
                    <a:ext uri="{9D8B030D-6E8A-4147-A177-3AD203B41FA5}">
                      <a16:colId xmlns:a16="http://schemas.microsoft.com/office/drawing/2014/main" val="612679017"/>
                    </a:ext>
                  </a:extLst>
                </a:gridCol>
              </a:tblGrid>
              <a:tr h="238998">
                <a:tc>
                  <a:txBody>
                    <a:bodyPr/>
                    <a:lstStyle/>
                    <a:p>
                      <a:pPr algn="ctr"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5">
                      <a:fgClr>
                        <a:schemeClr val="accent1"/>
                      </a:fgClr>
                      <a:bgClr>
                        <a:schemeClr val="bg1"/>
                      </a:bgClr>
                    </a:pattFill>
                  </a:tcPr>
                </a:tc>
                <a:tc>
                  <a:txBody>
                    <a:bodyPr/>
                    <a:lstStyle/>
                    <a:p>
                      <a:pPr algn="l" fontAlgn="t" latinLnBrk="0"/>
                      <a:r>
                        <a:rPr lang="en-SG" sz="1800" b="1" kern="1200" cap="all" dirty="0">
                          <a:solidFill>
                            <a:schemeClr val="tx1"/>
                          </a:solidFill>
                          <a:effectLst/>
                          <a:latin typeface="inherit"/>
                          <a:ea typeface="+mn-ea"/>
                          <a:cs typeface="+mn-cs"/>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40">
                      <a:fgClr>
                        <a:schemeClr val="accent1"/>
                      </a:fgClr>
                      <a:bgClr>
                        <a:schemeClr val="bg1"/>
                      </a:bgClr>
                    </a:pattFill>
                  </a:tcPr>
                </a:tc>
                <a:extLst>
                  <a:ext uri="{0D108BD9-81ED-4DB2-BD59-A6C34878D82A}">
                    <a16:rowId xmlns:a16="http://schemas.microsoft.com/office/drawing/2014/main" val="2011244051"/>
                  </a:ext>
                </a:extLst>
              </a:tr>
              <a:tr h="418246">
                <a:tc>
                  <a:txBody>
                    <a:bodyPr/>
                    <a:lstStyle/>
                    <a:p>
                      <a:pPr algn="l" fontAlgn="t" latinLnBrk="0"/>
                      <a:r>
                        <a:rPr lang="en-SG" sz="1800" b="0" dirty="0" err="1">
                          <a:effectLst/>
                          <a:latin typeface="inherit"/>
                        </a:rPr>
                        <a:t>Spark.sql.shuffle.partitions</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Configures the number of partitions that are used when shuffling data for </a:t>
                      </a:r>
                      <a:r>
                        <a:rPr lang="en-US" sz="1800" b="0" i="0" u="sng" kern="1200" dirty="0">
                          <a:solidFill>
                            <a:schemeClr val="tx1"/>
                          </a:solidFill>
                          <a:effectLst/>
                          <a:latin typeface="+mn-lt"/>
                          <a:ea typeface="+mn-ea"/>
                          <a:cs typeface="+mn-cs"/>
                        </a:rPr>
                        <a:t>joins or aggregations</a:t>
                      </a:r>
                      <a:r>
                        <a:rPr lang="en-US" sz="1800" b="0" i="0" kern="1200" dirty="0">
                          <a:solidFill>
                            <a:schemeClr val="tx1"/>
                          </a:solidFill>
                          <a:effectLst/>
                          <a:latin typeface="+mn-lt"/>
                          <a:ea typeface="+mn-ea"/>
                          <a:cs typeface="+mn-cs"/>
                        </a:rPr>
                        <a:t> (</a:t>
                      </a:r>
                      <a:r>
                        <a:rPr lang="en-US" sz="1800" b="1" i="0" kern="1200" dirty="0">
                          <a:solidFill>
                            <a:schemeClr val="tx1"/>
                          </a:solidFill>
                          <a:effectLst/>
                          <a:latin typeface="+mn-lt"/>
                          <a:ea typeface="+mn-ea"/>
                          <a:cs typeface="+mn-cs"/>
                        </a:rPr>
                        <a:t>in Datasets and </a:t>
                      </a:r>
                      <a:r>
                        <a:rPr lang="en-US" sz="1800" b="1" i="0" kern="1200" dirty="0" err="1">
                          <a:solidFill>
                            <a:schemeClr val="tx1"/>
                          </a:solidFill>
                          <a:effectLst/>
                          <a:latin typeface="+mn-lt"/>
                          <a:ea typeface="+mn-ea"/>
                          <a:cs typeface="+mn-cs"/>
                        </a:rPr>
                        <a:t>Dataframes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43839352"/>
                  </a:ext>
                </a:extLst>
              </a:tr>
              <a:tr h="418246">
                <a:tc>
                  <a:txBody>
                    <a:bodyPr/>
                    <a:lstStyle/>
                    <a:p>
                      <a:pPr algn="l" fontAlgn="t" latinLnBrk="0"/>
                      <a:r>
                        <a:rPr lang="en-SG" sz="1800" b="0" dirty="0" err="1">
                          <a:effectLst/>
                          <a:latin typeface="inherit"/>
                        </a:rPr>
                        <a:t>spark.default.parallelism</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default number of partitions in </a:t>
                      </a:r>
                      <a:r>
                        <a:rPr lang="en-US" dirty="0"/>
                        <a:t>RDD</a:t>
                      </a:r>
                      <a:r>
                        <a:rPr lang="en-US" sz="1800" b="0" i="0" kern="1200" dirty="0">
                          <a:solidFill>
                            <a:schemeClr val="tx1"/>
                          </a:solidFill>
                          <a:effectLst/>
                          <a:latin typeface="+mn-lt"/>
                          <a:ea typeface="+mn-ea"/>
                          <a:cs typeface="+mn-cs"/>
                        </a:rPr>
                        <a:t>s returned by transformations like </a:t>
                      </a:r>
                      <a:r>
                        <a:rPr lang="en-US" dirty="0"/>
                        <a:t>join</a:t>
                      </a:r>
                      <a:r>
                        <a:rPr lang="en-US" sz="1800" b="0" i="0" kern="1200" dirty="0">
                          <a:solidFill>
                            <a:schemeClr val="tx1"/>
                          </a:solidFill>
                          <a:effectLst/>
                          <a:latin typeface="+mn-lt"/>
                          <a:ea typeface="+mn-ea"/>
                          <a:cs typeface="+mn-cs"/>
                        </a:rPr>
                        <a:t>, </a:t>
                      </a:r>
                      <a:r>
                        <a:rPr lang="en-US" dirty="0" err="1"/>
                        <a:t>reduceByKey</a:t>
                      </a:r>
                      <a:r>
                        <a:rPr lang="en-US" sz="1800" b="0" i="0" kern="1200" dirty="0">
                          <a:solidFill>
                            <a:schemeClr val="tx1"/>
                          </a:solidFill>
                          <a:effectLst/>
                          <a:latin typeface="+mn-lt"/>
                          <a:ea typeface="+mn-ea"/>
                          <a:cs typeface="+mn-cs"/>
                        </a:rPr>
                        <a:t>, and </a:t>
                      </a:r>
                      <a:r>
                        <a:rPr lang="en-US" dirty="0"/>
                        <a:t>parallelize</a:t>
                      </a:r>
                      <a:r>
                        <a:rPr lang="en-US" sz="1800" b="0" i="0" kern="1200" dirty="0">
                          <a:solidFill>
                            <a:schemeClr val="tx1"/>
                          </a:solidFill>
                          <a:effectLst/>
                          <a:latin typeface="+mn-lt"/>
                          <a:ea typeface="+mn-ea"/>
                          <a:cs typeface="+mn-cs"/>
                        </a:rPr>
                        <a:t> when not set explicitly by the user (</a:t>
                      </a:r>
                      <a:r>
                        <a:rPr lang="en-US" sz="1800" b="1" i="0" kern="1200" dirty="0">
                          <a:solidFill>
                            <a:schemeClr val="tx1"/>
                          </a:solidFill>
                          <a:effectLst/>
                          <a:latin typeface="+mn-lt"/>
                          <a:ea typeface="+mn-ea"/>
                          <a:cs typeface="+mn-cs"/>
                        </a:rPr>
                        <a:t>in RDDs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12724217"/>
                  </a:ext>
                </a:extLst>
              </a:tr>
              <a:tr h="238998">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421815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Tree>
    <p:extLst>
      <p:ext uri="{BB962C8B-B14F-4D97-AF65-F5344CB8AC3E}">
        <p14:creationId xmlns:p14="http://schemas.microsoft.com/office/powerpoint/2010/main" val="416783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F85880-5006-4F85-8142-0824311AAF53}"/>
              </a:ext>
            </a:extLst>
          </p:cNvPr>
          <p:cNvSpPr/>
          <p:nvPr/>
        </p:nvSpPr>
        <p:spPr>
          <a:xfrm>
            <a:off x="290622" y="402236"/>
            <a:ext cx="2466754" cy="909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3" name="Oval 2">
            <a:extLst>
              <a:ext uri="{FF2B5EF4-FFF2-40B4-BE49-F238E27FC236}">
                <a16:creationId xmlns:a16="http://schemas.microsoft.com/office/drawing/2014/main" id="{A1EE28A5-0653-422F-B23D-1372AAB133B2}"/>
              </a:ext>
            </a:extLst>
          </p:cNvPr>
          <p:cNvSpPr/>
          <p:nvPr/>
        </p:nvSpPr>
        <p:spPr>
          <a:xfrm>
            <a:off x="3899337" y="467772"/>
            <a:ext cx="2039007" cy="851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Sparkcontext</a:t>
            </a:r>
            <a:r>
              <a:rPr lang="en-SG" dirty="0"/>
              <a:t> object</a:t>
            </a:r>
          </a:p>
        </p:txBody>
      </p:sp>
      <p:cxnSp>
        <p:nvCxnSpPr>
          <p:cNvPr id="5" name="Straight Arrow Connector 4">
            <a:extLst>
              <a:ext uri="{FF2B5EF4-FFF2-40B4-BE49-F238E27FC236}">
                <a16:creationId xmlns:a16="http://schemas.microsoft.com/office/drawing/2014/main" id="{F00137EC-CD22-43E5-9CB3-1C063E5796BB}"/>
              </a:ext>
            </a:extLst>
          </p:cNvPr>
          <p:cNvCxnSpPr/>
          <p:nvPr/>
        </p:nvCxnSpPr>
        <p:spPr>
          <a:xfrm>
            <a:off x="2953407" y="856777"/>
            <a:ext cx="861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5A9A04-A497-445C-B699-EAC310E7255A}"/>
              </a:ext>
            </a:extLst>
          </p:cNvPr>
          <p:cNvSpPr txBox="1"/>
          <p:nvPr/>
        </p:nvSpPr>
        <p:spPr>
          <a:xfrm>
            <a:off x="2984938" y="325821"/>
            <a:ext cx="914399" cy="369332"/>
          </a:xfrm>
          <a:prstGeom prst="rect">
            <a:avLst/>
          </a:prstGeom>
          <a:noFill/>
        </p:spPr>
        <p:txBody>
          <a:bodyPr wrap="square" rtlCol="0">
            <a:spAutoFit/>
          </a:bodyPr>
          <a:lstStyle/>
          <a:p>
            <a:r>
              <a:rPr lang="en-SG" dirty="0"/>
              <a:t>creates</a:t>
            </a:r>
          </a:p>
        </p:txBody>
      </p:sp>
      <p:cxnSp>
        <p:nvCxnSpPr>
          <p:cNvPr id="7" name="Straight Arrow Connector 6">
            <a:extLst>
              <a:ext uri="{FF2B5EF4-FFF2-40B4-BE49-F238E27FC236}">
                <a16:creationId xmlns:a16="http://schemas.microsoft.com/office/drawing/2014/main" id="{350F2D8B-6F14-4621-9FF0-EBEEC9C6FA01}"/>
              </a:ext>
            </a:extLst>
          </p:cNvPr>
          <p:cNvCxnSpPr>
            <a:cxnSpLocks/>
          </p:cNvCxnSpPr>
          <p:nvPr/>
        </p:nvCxnSpPr>
        <p:spPr>
          <a:xfrm>
            <a:off x="6096000" y="856777"/>
            <a:ext cx="153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D96C84-4700-4740-B27C-DBD964CB75B6}"/>
              </a:ext>
            </a:extLst>
          </p:cNvPr>
          <p:cNvSpPr txBox="1"/>
          <p:nvPr/>
        </p:nvSpPr>
        <p:spPr>
          <a:xfrm>
            <a:off x="6069724" y="325821"/>
            <a:ext cx="1728952" cy="369332"/>
          </a:xfrm>
          <a:prstGeom prst="rect">
            <a:avLst/>
          </a:prstGeom>
          <a:noFill/>
        </p:spPr>
        <p:txBody>
          <a:bodyPr wrap="square" rtlCol="0">
            <a:spAutoFit/>
          </a:bodyPr>
          <a:lstStyle/>
          <a:p>
            <a:r>
              <a:rPr lang="en-SG" dirty="0"/>
              <a:t>communicates</a:t>
            </a:r>
          </a:p>
        </p:txBody>
      </p:sp>
      <p:sp>
        <p:nvSpPr>
          <p:cNvPr id="10" name="Rectangle 9">
            <a:extLst>
              <a:ext uri="{FF2B5EF4-FFF2-40B4-BE49-F238E27FC236}">
                <a16:creationId xmlns:a16="http://schemas.microsoft.com/office/drawing/2014/main" id="{AEFDA6F7-8B48-415E-BA2A-B2E0E8266C7B}"/>
              </a:ext>
            </a:extLst>
          </p:cNvPr>
          <p:cNvSpPr/>
          <p:nvPr/>
        </p:nvSpPr>
        <p:spPr>
          <a:xfrm>
            <a:off x="3069021" y="2532993"/>
            <a:ext cx="6936827" cy="3111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Rounded Corners 10">
            <a:extLst>
              <a:ext uri="{FF2B5EF4-FFF2-40B4-BE49-F238E27FC236}">
                <a16:creationId xmlns:a16="http://schemas.microsoft.com/office/drawing/2014/main" id="{16CE5C88-8C2C-4DF1-8B60-CD48B7F7E0AE}"/>
              </a:ext>
            </a:extLst>
          </p:cNvPr>
          <p:cNvSpPr/>
          <p:nvPr/>
        </p:nvSpPr>
        <p:spPr>
          <a:xfrm>
            <a:off x="3442137" y="3429000"/>
            <a:ext cx="2307021" cy="9433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err="1"/>
              <a:t>NodeManager</a:t>
            </a:r>
            <a:r>
              <a:rPr lang="en-SG" dirty="0"/>
              <a:t> allocates resources for the executor</a:t>
            </a:r>
          </a:p>
        </p:txBody>
      </p:sp>
      <p:sp>
        <p:nvSpPr>
          <p:cNvPr id="12" name="TextBox 11">
            <a:extLst>
              <a:ext uri="{FF2B5EF4-FFF2-40B4-BE49-F238E27FC236}">
                <a16:creationId xmlns:a16="http://schemas.microsoft.com/office/drawing/2014/main" id="{F8C80E8F-422F-461C-A608-F2FEAE1BA051}"/>
              </a:ext>
            </a:extLst>
          </p:cNvPr>
          <p:cNvSpPr txBox="1"/>
          <p:nvPr/>
        </p:nvSpPr>
        <p:spPr>
          <a:xfrm>
            <a:off x="5412827" y="2810659"/>
            <a:ext cx="1429407" cy="369332"/>
          </a:xfrm>
          <a:prstGeom prst="rect">
            <a:avLst/>
          </a:prstGeom>
          <a:noFill/>
        </p:spPr>
        <p:txBody>
          <a:bodyPr wrap="square" rtlCol="0">
            <a:spAutoFit/>
          </a:bodyPr>
          <a:lstStyle/>
          <a:p>
            <a:r>
              <a:rPr lang="en-SG" dirty="0">
                <a:solidFill>
                  <a:schemeClr val="bg1"/>
                </a:solidFill>
              </a:rPr>
              <a:t>Worker Node</a:t>
            </a:r>
          </a:p>
        </p:txBody>
      </p:sp>
    </p:spTree>
    <p:extLst>
      <p:ext uri="{BB962C8B-B14F-4D97-AF65-F5344CB8AC3E}">
        <p14:creationId xmlns:p14="http://schemas.microsoft.com/office/powerpoint/2010/main" val="239069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EAF95-9A97-435F-8069-91A70F21EF08}"/>
              </a:ext>
            </a:extLst>
          </p:cNvPr>
          <p:cNvSpPr txBox="1"/>
          <p:nvPr/>
        </p:nvSpPr>
        <p:spPr>
          <a:xfrm>
            <a:off x="-1" y="255180"/>
            <a:ext cx="12099851" cy="6186309"/>
          </a:xfrm>
          <a:prstGeom prst="rect">
            <a:avLst/>
          </a:prstGeom>
          <a:noFill/>
        </p:spPr>
        <p:txBody>
          <a:bodyPr wrap="square">
            <a:spAutoFit/>
          </a:bodyPr>
          <a:lstStyle/>
          <a:p>
            <a:pPr marL="0" indent="0">
              <a:buNone/>
            </a:pPr>
            <a:r>
              <a:rPr lang="en-SG" b="1" dirty="0"/>
              <a:t>./bin/spark-submit</a:t>
            </a:r>
            <a:r>
              <a:rPr lang="en-SG" dirty="0"/>
              <a: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 \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a:t>
            </a:r>
            <a:r>
              <a:rPr lang="en-SG" b="1" dirty="0"/>
              <a:t> --driver-memory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--executor-cores</a:t>
            </a:r>
            <a:r>
              <a:rPr lang="en-SG" dirty="0"/>
              <a:t>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 </a:t>
            </a:r>
          </a:p>
          <a:p>
            <a:pPr marL="0" indent="0">
              <a:buNone/>
            </a:pPr>
            <a:r>
              <a:rPr lang="en-SG" dirty="0"/>
              <a:t>--</a:t>
            </a:r>
            <a:r>
              <a:rPr lang="en-SG" dirty="0" err="1"/>
              <a:t>num</a:t>
            </a:r>
            <a:r>
              <a:rPr lang="en-SG" dirty="0"/>
              <a:t>-executors, --executor-memory, --executor-cores, --driver-memory</a:t>
            </a:r>
          </a:p>
          <a:p>
            <a:pPr marL="0" indent="0">
              <a:buNone/>
            </a:pPr>
            <a:endParaRPr lang="en-SG" dirty="0"/>
          </a:p>
          <a:p>
            <a:pPr marL="0" indent="0">
              <a:buNone/>
            </a:pPr>
            <a:r>
              <a:rPr lang="en-SG" dirty="0"/>
              <a:t>Executors are JVMs, they create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task(core/slot/thread).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   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Tree>
    <p:extLst>
      <p:ext uri="{BB962C8B-B14F-4D97-AF65-F5344CB8AC3E}">
        <p14:creationId xmlns:p14="http://schemas.microsoft.com/office/powerpoint/2010/main" val="2259455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6674DF-C6FF-4034-1315-C77291E81535}"/>
              </a:ext>
            </a:extLst>
          </p:cNvPr>
          <p:cNvSpPr txBox="1"/>
          <p:nvPr/>
        </p:nvSpPr>
        <p:spPr>
          <a:xfrm>
            <a:off x="157655" y="137593"/>
            <a:ext cx="12034345" cy="3139321"/>
          </a:xfrm>
          <a:prstGeom prst="rect">
            <a:avLst/>
          </a:prstGeom>
          <a:noFill/>
        </p:spPr>
        <p:txBody>
          <a:bodyPr wrap="square">
            <a:spAutoFit/>
          </a:bodyPr>
          <a:lstStyle/>
          <a:p>
            <a:pPr algn="l"/>
            <a:r>
              <a:rPr lang="en-US" b="0" i="0" dirty="0">
                <a:solidFill>
                  <a:srgbClr val="292929"/>
                </a:solidFill>
                <a:effectLst/>
                <a:latin typeface="source-serif-pro"/>
              </a:rPr>
              <a:t>Spark session is a unified entry point of a spark application from Spark 2.0. It provides a way to interact with various spark’s functionality with a lesser number of constructs. Instead of having a spark context, hive context, SQL context, now all of it is encapsulated in a Spark session.</a:t>
            </a:r>
          </a:p>
          <a:p>
            <a:pPr algn="l"/>
            <a:endParaRPr lang="en-US" b="0" i="0" dirty="0">
              <a:solidFill>
                <a:srgbClr val="292929"/>
              </a:solidFill>
              <a:effectLst/>
              <a:latin typeface="source-serif-pro"/>
            </a:endParaRPr>
          </a:p>
          <a:p>
            <a:pPr algn="l"/>
            <a:r>
              <a:rPr lang="en-US" b="1" i="0" dirty="0">
                <a:solidFill>
                  <a:srgbClr val="292929"/>
                </a:solidFill>
                <a:effectLst/>
                <a:latin typeface="sohne"/>
              </a:rPr>
              <a:t>Some History….</a:t>
            </a:r>
          </a:p>
          <a:p>
            <a:pPr algn="l"/>
            <a:r>
              <a:rPr lang="en-US" b="0" i="0" dirty="0">
                <a:solidFill>
                  <a:srgbClr val="292929"/>
                </a:solidFill>
                <a:effectLst/>
                <a:latin typeface="source-serif-pro"/>
              </a:rPr>
              <a:t>Prior Spark 2.0, Spark Context was the entry point of any spark application and used to access all spark features and needed a </a:t>
            </a:r>
            <a:r>
              <a:rPr lang="en-US" b="0" i="0" dirty="0" err="1">
                <a:solidFill>
                  <a:srgbClr val="292929"/>
                </a:solidFill>
                <a:effectLst/>
                <a:latin typeface="source-serif-pro"/>
              </a:rPr>
              <a:t>sparkConf</a:t>
            </a:r>
            <a:r>
              <a:rPr lang="en-US" b="0" i="0" dirty="0">
                <a:solidFill>
                  <a:srgbClr val="292929"/>
                </a:solidFill>
                <a:effectLst/>
                <a:latin typeface="source-serif-pro"/>
              </a:rPr>
              <a:t> which had all the cluster configs and parameters to create a Spark Context object. We could primarily create just RDDs using Spark Context and we had to create specific spark contexts for any other spark interactions. For SQL </a:t>
            </a:r>
            <a:r>
              <a:rPr lang="en-US" b="0" i="0" dirty="0" err="1">
                <a:solidFill>
                  <a:srgbClr val="292929"/>
                </a:solidFill>
                <a:effectLst/>
                <a:latin typeface="source-serif-pro"/>
              </a:rPr>
              <a:t>SQLContext</a:t>
            </a:r>
            <a:r>
              <a:rPr lang="en-US" b="0" i="0" dirty="0">
                <a:solidFill>
                  <a:srgbClr val="292929"/>
                </a:solidFill>
                <a:effectLst/>
                <a:latin typeface="source-serif-pro"/>
              </a:rPr>
              <a:t>, hive </a:t>
            </a:r>
            <a:r>
              <a:rPr lang="en-US" b="0" i="0" dirty="0" err="1">
                <a:solidFill>
                  <a:srgbClr val="292929"/>
                </a:solidFill>
                <a:effectLst/>
                <a:latin typeface="source-serif-pro"/>
              </a:rPr>
              <a:t>HiveContext</a:t>
            </a:r>
            <a:r>
              <a:rPr lang="en-US" b="0" i="0" dirty="0">
                <a:solidFill>
                  <a:srgbClr val="292929"/>
                </a:solidFill>
                <a:effectLst/>
                <a:latin typeface="source-serif-pro"/>
              </a:rPr>
              <a:t>, streaming </a:t>
            </a:r>
            <a:r>
              <a:rPr lang="en-US" b="0" i="0" dirty="0" err="1">
                <a:solidFill>
                  <a:srgbClr val="292929"/>
                </a:solidFill>
                <a:effectLst/>
                <a:latin typeface="source-serif-pro"/>
              </a:rPr>
              <a:t>Streaming</a:t>
            </a:r>
            <a:r>
              <a:rPr lang="en-US" b="0" i="0" dirty="0">
                <a:solidFill>
                  <a:srgbClr val="292929"/>
                </a:solidFill>
                <a:effectLst/>
                <a:latin typeface="source-serif-pro"/>
              </a:rPr>
              <a:t> Application. In a nutshell, Spark session is a combination of all these different contexts. Internally, Spark session creates a new </a:t>
            </a:r>
            <a:r>
              <a:rPr lang="en-US" b="0" i="0" dirty="0" err="1">
                <a:solidFill>
                  <a:srgbClr val="292929"/>
                </a:solidFill>
                <a:effectLst/>
                <a:latin typeface="source-serif-pro"/>
              </a:rPr>
              <a:t>SparkContext</a:t>
            </a:r>
            <a:r>
              <a:rPr lang="en-US" b="0" i="0" dirty="0">
                <a:solidFill>
                  <a:srgbClr val="292929"/>
                </a:solidFill>
                <a:effectLst/>
                <a:latin typeface="source-serif-pro"/>
              </a:rPr>
              <a:t> for all the operations and also all the above-mentioned contexts can be accessed using the </a:t>
            </a:r>
            <a:r>
              <a:rPr lang="en-US" b="0" i="0" dirty="0" err="1">
                <a:solidFill>
                  <a:srgbClr val="292929"/>
                </a:solidFill>
                <a:effectLst/>
                <a:latin typeface="source-serif-pro"/>
              </a:rPr>
              <a:t>SparkSession</a:t>
            </a:r>
            <a:r>
              <a:rPr lang="en-US" b="0" i="0" dirty="0">
                <a:solidFill>
                  <a:srgbClr val="292929"/>
                </a:solidFill>
                <a:effectLst/>
                <a:latin typeface="source-serif-pro"/>
              </a:rPr>
              <a:t> object.</a:t>
            </a:r>
          </a:p>
        </p:txBody>
      </p:sp>
      <p:sp>
        <p:nvSpPr>
          <p:cNvPr id="7" name="TextBox 6">
            <a:extLst>
              <a:ext uri="{FF2B5EF4-FFF2-40B4-BE49-F238E27FC236}">
                <a16:creationId xmlns:a16="http://schemas.microsoft.com/office/drawing/2014/main" id="{F422772F-0EA5-9CAB-394F-88B87EED8943}"/>
              </a:ext>
            </a:extLst>
          </p:cNvPr>
          <p:cNvSpPr txBox="1"/>
          <p:nvPr/>
        </p:nvSpPr>
        <p:spPr>
          <a:xfrm>
            <a:off x="174173" y="5176447"/>
            <a:ext cx="11744558"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The spark session builder will try to get a spark session if there is one already created or create a new one and assigns the newly created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SparkSession</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as the global default. Note that </a:t>
            </a:r>
            <a:r>
              <a:rPr kumimoji="0" lang="en-US" altLang="en-US" sz="1200" b="0" i="0" u="none" strike="noStrike" cap="none" normalizeH="0" baseline="0" dirty="0" err="1">
                <a:ln>
                  <a:noFill/>
                </a:ln>
                <a:solidFill>
                  <a:srgbClr val="292929"/>
                </a:solidFill>
                <a:effectLst/>
                <a:latin typeface="Arial Unicode MS"/>
                <a:ea typeface="source-code-pro"/>
              </a:rPr>
              <a:t>enableHiveSupport</a:t>
            </a:r>
            <a:r>
              <a:rPr kumimoji="0" lang="en-US" altLang="en-US" sz="1800" b="0" i="0" u="none" strike="noStrike" cap="none" normalizeH="0" baseline="0" dirty="0">
                <a:ln>
                  <a:noFill/>
                </a:ln>
                <a:solidFill>
                  <a:srgbClr val="292929"/>
                </a:solidFill>
                <a:effectLst/>
                <a:ea typeface="source-serif-pro"/>
              </a:rPr>
              <a:t> </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here is similar to creating a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HiveContext</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and all it does is enables access to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metastore</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serdes</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and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udfs</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Note that, we don’t have to create a spark session object when using spark-shell. It is already created for us with the variable </a:t>
            </a:r>
            <a:r>
              <a:rPr kumimoji="0" lang="en-US" altLang="en-US" sz="1200" b="1" i="0" u="none" strike="noStrike" cap="none" normalizeH="0" baseline="0" dirty="0">
                <a:ln>
                  <a:noFill/>
                </a:ln>
                <a:solidFill>
                  <a:srgbClr val="292929"/>
                </a:solidFill>
                <a:effectLst/>
                <a:latin typeface="Arial Unicode MS"/>
                <a:ea typeface="inherit"/>
              </a:rPr>
              <a:t>spark</a:t>
            </a:r>
            <a:r>
              <a:rPr kumimoji="0" lang="en-US" altLang="en-US" sz="1800" b="0" i="0" u="none" strike="noStrike" cap="none" normalizeH="0" baseline="0" dirty="0">
                <a:ln>
                  <a:noFill/>
                </a:ln>
                <a:solidFill>
                  <a:srgbClr val="292929"/>
                </a:solidFill>
                <a:effectLst/>
                <a:ea typeface="source-serif-pr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5861A1F0-86A5-E61D-C971-5B79B870F970}"/>
              </a:ext>
            </a:extLst>
          </p:cNvPr>
          <p:cNvSpPr txBox="1"/>
          <p:nvPr/>
        </p:nvSpPr>
        <p:spPr>
          <a:xfrm>
            <a:off x="174173" y="3427613"/>
            <a:ext cx="11103427" cy="150810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92929"/>
                </a:solidFill>
                <a:effectLst/>
                <a:latin typeface="Arial" panose="020B0604020202020204" pitchFamily="34" charset="0"/>
                <a:ea typeface="sohne"/>
              </a:rPr>
              <a:t>How do I create a Spark session?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Arial" panose="020B0604020202020204" pitchFamily="34" charset="0"/>
                <a:ea typeface="source-serif-pro"/>
              </a:rPr>
              <a:t>A Spark Session can be created using a builder pattern.</a:t>
            </a:r>
            <a:endParaRPr kumimoji="0" lang="en-US" altLang="en-US" sz="1600" b="1" i="0" u="none" strike="noStrike" cap="none" normalizeH="0" baseline="0" dirty="0">
              <a:ln>
                <a:noFill/>
              </a:ln>
              <a:solidFill>
                <a:srgbClr val="292929"/>
              </a:solidFill>
              <a:effectLst/>
              <a:latin typeface="Arial Unicode MS"/>
              <a:ea typeface="source-code-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92929"/>
                </a:solidFill>
                <a:effectLst/>
                <a:latin typeface="Arial Unicode MS"/>
                <a:ea typeface="source-code-pro"/>
              </a:rPr>
              <a:t>import </a:t>
            </a:r>
            <a:r>
              <a:rPr kumimoji="0" lang="en-US" altLang="en-US" sz="1800" b="0" i="0" u="none" strike="noStrike" cap="none" normalizeH="0" baseline="0" dirty="0" err="1">
                <a:ln>
                  <a:noFill/>
                </a:ln>
                <a:solidFill>
                  <a:srgbClr val="292929"/>
                </a:solidFill>
                <a:effectLst/>
                <a:latin typeface="Arial Unicode MS"/>
                <a:ea typeface="source-code-pro"/>
              </a:rPr>
              <a:t>org.apache.spark.sql.SparkSession</a:t>
            </a:r>
            <a:br>
              <a:rPr kumimoji="0" lang="en-US" altLang="en-US" sz="1800" b="1" i="0" u="none" strike="noStrike" cap="none" normalizeH="0" baseline="0" dirty="0">
                <a:ln>
                  <a:noFill/>
                </a:ln>
                <a:solidFill>
                  <a:srgbClr val="292929"/>
                </a:solidFill>
                <a:effectLst/>
                <a:latin typeface="Arial Unicode MS"/>
                <a:ea typeface="source-code-pro"/>
              </a:rPr>
            </a:br>
            <a:r>
              <a:rPr kumimoji="0" lang="en-US" altLang="en-US" sz="1800" b="1" i="0" u="none" strike="noStrike" cap="none" normalizeH="0" baseline="0" dirty="0" err="1">
                <a:ln>
                  <a:noFill/>
                </a:ln>
                <a:solidFill>
                  <a:srgbClr val="292929"/>
                </a:solidFill>
                <a:effectLst/>
                <a:latin typeface="Arial Unicode MS"/>
                <a:ea typeface="source-code-pro"/>
              </a:rPr>
              <a:t>val</a:t>
            </a:r>
            <a:r>
              <a:rPr kumimoji="0" lang="en-US" altLang="en-US" sz="1800" b="1" i="0" u="none" strike="noStrike" cap="none" normalizeH="0" baseline="0" dirty="0">
                <a:ln>
                  <a:noFill/>
                </a:ln>
                <a:solidFill>
                  <a:srgbClr val="292929"/>
                </a:solidFill>
                <a:effectLst/>
                <a:latin typeface="Arial Unicode MS"/>
                <a:ea typeface="source-code-pro"/>
              </a:rPr>
              <a:t> </a:t>
            </a:r>
            <a:r>
              <a:rPr kumimoji="0" lang="en-US" altLang="en-US" sz="1800" b="0" i="0" u="none" strike="noStrike" cap="none" normalizeH="0" baseline="0" dirty="0">
                <a:ln>
                  <a:noFill/>
                </a:ln>
                <a:solidFill>
                  <a:srgbClr val="292929"/>
                </a:solidFill>
                <a:effectLst/>
                <a:latin typeface="Arial Unicode MS"/>
                <a:ea typeface="source-code-pro"/>
              </a:rPr>
              <a:t>spark = </a:t>
            </a:r>
            <a:r>
              <a:rPr kumimoji="0" lang="en-US" altLang="en-US" sz="1800" b="0" i="0" u="none" strike="noStrike" cap="none" normalizeH="0" baseline="0" dirty="0" err="1">
                <a:ln>
                  <a:noFill/>
                </a:ln>
                <a:solidFill>
                  <a:srgbClr val="292929"/>
                </a:solidFill>
                <a:effectLst/>
                <a:latin typeface="Arial Unicode MS"/>
                <a:ea typeface="source-code-pro"/>
              </a:rPr>
              <a:t>SparkSession.builder.appName</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err="1">
                <a:ln>
                  <a:noFill/>
                </a:ln>
                <a:solidFill>
                  <a:srgbClr val="292929"/>
                </a:solidFill>
                <a:effectLst/>
                <a:latin typeface="Arial Unicode MS"/>
                <a:ea typeface="source-code-pro"/>
              </a:rPr>
              <a:t>SparkSessionExample</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a:ln>
                  <a:noFill/>
                </a:ln>
                <a:solidFill>
                  <a:srgbClr val="292929"/>
                </a:solidFill>
                <a:effectLst/>
                <a:latin typeface="Arial Unicode MS"/>
                <a:ea typeface="source-code-pro"/>
              </a:rPr>
              <a:t>) .master(</a:t>
            </a:r>
            <a:r>
              <a:rPr kumimoji="0" lang="en-US" altLang="en-US" sz="1800" b="1" i="0" u="none" strike="noStrike" cap="none" normalizeH="0" baseline="0" dirty="0">
                <a:ln>
                  <a:noFill/>
                </a:ln>
                <a:solidFill>
                  <a:srgbClr val="292929"/>
                </a:solidFill>
                <a:effectLst/>
                <a:latin typeface="Arial Unicode MS"/>
                <a:ea typeface="source-code-pro"/>
              </a:rPr>
              <a:t>"local[4]"</a:t>
            </a:r>
            <a:r>
              <a:rPr kumimoji="0" lang="en-US" altLang="en-US" sz="1800" b="0" i="0" u="none" strike="noStrike" cap="none" normalizeH="0" baseline="0" dirty="0">
                <a:ln>
                  <a:noFill/>
                </a:ln>
                <a:solidFill>
                  <a:srgbClr val="292929"/>
                </a:solidFill>
                <a:effectLst/>
                <a:latin typeface="Arial Unicode MS"/>
                <a:ea typeface="source-code-pro"/>
              </a:rPr>
              <a:t>) .config(</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err="1">
                <a:ln>
                  <a:noFill/>
                </a:ln>
                <a:solidFill>
                  <a:srgbClr val="292929"/>
                </a:solidFill>
                <a:effectLst/>
                <a:latin typeface="Arial Unicode MS"/>
                <a:ea typeface="source-code-pro"/>
              </a:rPr>
              <a:t>spark.sql.warehouse.dir</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a:ln>
                  <a:noFill/>
                </a:ln>
                <a:solidFill>
                  <a:srgbClr val="292929"/>
                </a:solidFill>
                <a:effectLst/>
                <a:latin typeface="Arial Unicode MS"/>
                <a:ea typeface="source-code-pro"/>
              </a:rPr>
              <a:t>, </a:t>
            </a:r>
            <a:r>
              <a:rPr kumimoji="0" lang="en-US" altLang="en-US" sz="1800" b="1" i="0" u="none" strike="noStrike" cap="none" normalizeH="0" baseline="0" dirty="0">
                <a:ln>
                  <a:noFill/>
                </a:ln>
                <a:solidFill>
                  <a:srgbClr val="292929"/>
                </a:solidFill>
                <a:effectLst/>
                <a:latin typeface="Arial Unicode MS"/>
                <a:ea typeface="source-code-pro"/>
              </a:rPr>
              <a:t>"target/spark-warehouse"</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err="1">
                <a:ln>
                  <a:noFill/>
                </a:ln>
                <a:solidFill>
                  <a:srgbClr val="292929"/>
                </a:solidFill>
                <a:effectLst/>
                <a:latin typeface="Arial Unicode MS"/>
                <a:ea typeface="source-code-pro"/>
              </a:rPr>
              <a:t>enableHiveSupport</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err="1">
                <a:ln>
                  <a:noFill/>
                </a:ln>
                <a:solidFill>
                  <a:srgbClr val="292929"/>
                </a:solidFill>
                <a:effectLst/>
                <a:latin typeface="Arial Unicode MS"/>
                <a:ea typeface="source-code-pro"/>
              </a:rPr>
              <a:t>getOrCreate</a:t>
            </a:r>
            <a:endParaRPr lang="en-SG" dirty="0"/>
          </a:p>
        </p:txBody>
      </p:sp>
    </p:spTree>
    <p:extLst>
      <p:ext uri="{BB962C8B-B14F-4D97-AF65-F5344CB8AC3E}">
        <p14:creationId xmlns:p14="http://schemas.microsoft.com/office/powerpoint/2010/main" val="3516717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5ED861-CBE4-4123-9E11-43A655E13367}"/>
              </a:ext>
            </a:extLst>
          </p:cNvPr>
          <p:cNvPicPr>
            <a:picLocks noChangeAspect="1"/>
          </p:cNvPicPr>
          <p:nvPr/>
        </p:nvPicPr>
        <p:blipFill>
          <a:blip r:embed="rId3"/>
          <a:stretch>
            <a:fillRect/>
          </a:stretch>
        </p:blipFill>
        <p:spPr>
          <a:xfrm>
            <a:off x="1548191" y="643467"/>
            <a:ext cx="909561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26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355276-1685-4C86-8B8C-23CCAE07090C}"/>
              </a:ext>
            </a:extLst>
          </p:cNvPr>
          <p:cNvPicPr>
            <a:picLocks noChangeAspect="1"/>
          </p:cNvPicPr>
          <p:nvPr/>
        </p:nvPicPr>
        <p:blipFill>
          <a:blip r:embed="rId2"/>
          <a:stretch>
            <a:fillRect/>
          </a:stretch>
        </p:blipFill>
        <p:spPr>
          <a:xfrm>
            <a:off x="643467" y="1329775"/>
            <a:ext cx="10905066" cy="419844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023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D6100-72BC-4998-B01C-CD8C9936CD5C}"/>
              </a:ext>
            </a:extLst>
          </p:cNvPr>
          <p:cNvPicPr>
            <a:picLocks noChangeAspect="1"/>
          </p:cNvPicPr>
          <p:nvPr/>
        </p:nvPicPr>
        <p:blipFill>
          <a:blip r:embed="rId2"/>
          <a:stretch>
            <a:fillRect/>
          </a:stretch>
        </p:blipFill>
        <p:spPr>
          <a:xfrm>
            <a:off x="6096000" y="3064001"/>
            <a:ext cx="5931205" cy="3714941"/>
          </a:xfrm>
          <a:prstGeom prst="rect">
            <a:avLst/>
          </a:prstGeom>
        </p:spPr>
      </p:pic>
      <p:pic>
        <p:nvPicPr>
          <p:cNvPr id="5" name="Picture 4">
            <a:extLst>
              <a:ext uri="{FF2B5EF4-FFF2-40B4-BE49-F238E27FC236}">
                <a16:creationId xmlns:a16="http://schemas.microsoft.com/office/drawing/2014/main" id="{4ED3B24F-FF97-4335-8565-9167C37D77C9}"/>
              </a:ext>
            </a:extLst>
          </p:cNvPr>
          <p:cNvPicPr>
            <a:picLocks noChangeAspect="1"/>
          </p:cNvPicPr>
          <p:nvPr/>
        </p:nvPicPr>
        <p:blipFill>
          <a:blip r:embed="rId3"/>
          <a:stretch>
            <a:fillRect/>
          </a:stretch>
        </p:blipFill>
        <p:spPr>
          <a:xfrm>
            <a:off x="91223" y="62685"/>
            <a:ext cx="5727994" cy="3156112"/>
          </a:xfrm>
          <a:prstGeom prst="rect">
            <a:avLst/>
          </a:prstGeom>
        </p:spPr>
      </p:pic>
      <p:sp>
        <p:nvSpPr>
          <p:cNvPr id="9" name="TextBox 8">
            <a:extLst>
              <a:ext uri="{FF2B5EF4-FFF2-40B4-BE49-F238E27FC236}">
                <a16:creationId xmlns:a16="http://schemas.microsoft.com/office/drawing/2014/main" id="{4A8B2C6C-F1D5-4666-9350-851FF1C70C06}"/>
              </a:ext>
            </a:extLst>
          </p:cNvPr>
          <p:cNvSpPr txBox="1"/>
          <p:nvPr/>
        </p:nvSpPr>
        <p:spPr>
          <a:xfrm>
            <a:off x="6509274" y="2504379"/>
            <a:ext cx="5517931" cy="646331"/>
          </a:xfrm>
          <a:prstGeom prst="rect">
            <a:avLst/>
          </a:prstGeom>
          <a:noFill/>
        </p:spPr>
        <p:txBody>
          <a:bodyPr wrap="square" rtlCol="0">
            <a:spAutoFit/>
          </a:bodyPr>
          <a:lstStyle/>
          <a:p>
            <a:r>
              <a:rPr lang="en-US" dirty="0"/>
              <a:t>Spark </a:t>
            </a:r>
            <a:r>
              <a:rPr lang="en-US" dirty="0" err="1"/>
              <a:t>Dataframe</a:t>
            </a:r>
            <a:r>
              <a:rPr lang="en-US" dirty="0"/>
              <a:t> using Scala or Java will have one JVM driver and one or more JVM executors.</a:t>
            </a:r>
            <a:endParaRPr lang="en-SG" dirty="0"/>
          </a:p>
        </p:txBody>
      </p:sp>
      <p:sp>
        <p:nvSpPr>
          <p:cNvPr id="10" name="TextBox 9">
            <a:extLst>
              <a:ext uri="{FF2B5EF4-FFF2-40B4-BE49-F238E27FC236}">
                <a16:creationId xmlns:a16="http://schemas.microsoft.com/office/drawing/2014/main" id="{D66F492B-0677-4E16-BE9C-0AEAB1FBE11F}"/>
              </a:ext>
            </a:extLst>
          </p:cNvPr>
          <p:cNvSpPr txBox="1"/>
          <p:nvPr/>
        </p:nvSpPr>
        <p:spPr>
          <a:xfrm>
            <a:off x="6509273" y="157658"/>
            <a:ext cx="5517931" cy="646331"/>
          </a:xfrm>
          <a:prstGeom prst="rect">
            <a:avLst/>
          </a:prstGeom>
          <a:noFill/>
        </p:spPr>
        <p:txBody>
          <a:bodyPr wrap="square" rtlCol="0">
            <a:spAutoFit/>
          </a:bodyPr>
          <a:lstStyle/>
          <a:p>
            <a:r>
              <a:rPr lang="en-US" dirty="0"/>
              <a:t>Spark </a:t>
            </a:r>
            <a:r>
              <a:rPr lang="en-US" dirty="0" err="1"/>
              <a:t>Dataframe</a:t>
            </a:r>
            <a:r>
              <a:rPr lang="en-US" dirty="0"/>
              <a:t> using Python will have one </a:t>
            </a:r>
            <a:r>
              <a:rPr lang="en-US" dirty="0" err="1"/>
              <a:t>PySpark</a:t>
            </a:r>
            <a:r>
              <a:rPr lang="en-US" dirty="0"/>
              <a:t> drive, one JVM driver and one or more JVM executors.</a:t>
            </a:r>
            <a:endParaRPr lang="en-SG" dirty="0"/>
          </a:p>
        </p:txBody>
      </p:sp>
    </p:spTree>
    <p:extLst>
      <p:ext uri="{BB962C8B-B14F-4D97-AF65-F5344CB8AC3E}">
        <p14:creationId xmlns:p14="http://schemas.microsoft.com/office/powerpoint/2010/main" val="28012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E0F51-1975-4C44-9553-B3D0B30F4EB6}"/>
              </a:ext>
            </a:extLst>
          </p:cNvPr>
          <p:cNvPicPr>
            <a:picLocks noChangeAspect="1"/>
          </p:cNvPicPr>
          <p:nvPr/>
        </p:nvPicPr>
        <p:blipFill>
          <a:blip r:embed="rId2"/>
          <a:stretch>
            <a:fillRect/>
          </a:stretch>
        </p:blipFill>
        <p:spPr>
          <a:xfrm>
            <a:off x="174019" y="220958"/>
            <a:ext cx="6483683" cy="3410125"/>
          </a:xfrm>
          <a:prstGeom prst="rect">
            <a:avLst/>
          </a:prstGeom>
        </p:spPr>
      </p:pic>
      <p:sp>
        <p:nvSpPr>
          <p:cNvPr id="4" name="TextBox 3">
            <a:extLst>
              <a:ext uri="{FF2B5EF4-FFF2-40B4-BE49-F238E27FC236}">
                <a16:creationId xmlns:a16="http://schemas.microsoft.com/office/drawing/2014/main" id="{0C896DAD-F7E5-4577-BD64-72045444C2FE}"/>
              </a:ext>
            </a:extLst>
          </p:cNvPr>
          <p:cNvSpPr txBox="1"/>
          <p:nvPr/>
        </p:nvSpPr>
        <p:spPr>
          <a:xfrm>
            <a:off x="136708" y="3655994"/>
            <a:ext cx="11981719" cy="2585323"/>
          </a:xfrm>
          <a:prstGeom prst="rect">
            <a:avLst/>
          </a:prstGeom>
          <a:noFill/>
        </p:spPr>
        <p:txBody>
          <a:bodyPr wrap="square">
            <a:spAutoFit/>
          </a:bodyPr>
          <a:lstStyle/>
          <a:p>
            <a:pPr algn="l"/>
            <a:r>
              <a:rPr lang="en-US" b="0" i="0" dirty="0" err="1">
                <a:solidFill>
                  <a:srgbClr val="1C1D1F"/>
                </a:solidFill>
                <a:effectLst/>
                <a:latin typeface="udemy sans"/>
              </a:rPr>
              <a:t>PySpark</a:t>
            </a:r>
            <a:r>
              <a:rPr lang="en-US" b="0" i="0" dirty="0">
                <a:solidFill>
                  <a:srgbClr val="1C1D1F"/>
                </a:solidFill>
                <a:effectLst/>
                <a:latin typeface="udemy sans"/>
              </a:rPr>
              <a:t> is a wrapper on Java code.  So as long as you are using only </a:t>
            </a:r>
            <a:r>
              <a:rPr lang="en-US" b="0" i="0" dirty="0" err="1">
                <a:solidFill>
                  <a:srgbClr val="1C1D1F"/>
                </a:solidFill>
                <a:effectLst/>
                <a:latin typeface="udemy sans"/>
              </a:rPr>
              <a:t>PySpark</a:t>
            </a:r>
            <a:r>
              <a:rPr lang="en-US" b="0" i="0" dirty="0">
                <a:solidFill>
                  <a:srgbClr val="1C1D1F"/>
                </a:solidFill>
                <a:effectLst/>
                <a:latin typeface="udemy sans"/>
              </a:rPr>
              <a:t>, you do not need a Python runtime environment.</a:t>
            </a:r>
          </a:p>
          <a:p>
            <a:pPr algn="l"/>
            <a:r>
              <a:rPr lang="en-US" b="0" i="0" dirty="0">
                <a:solidFill>
                  <a:srgbClr val="1C1D1F"/>
                </a:solidFill>
                <a:effectLst/>
                <a:latin typeface="udemy sans"/>
              </a:rPr>
              <a:t>All the </a:t>
            </a:r>
            <a:r>
              <a:rPr lang="en-US" b="0" i="0" dirty="0" err="1">
                <a:solidFill>
                  <a:srgbClr val="1C1D1F"/>
                </a:solidFill>
                <a:effectLst/>
                <a:latin typeface="udemy sans"/>
              </a:rPr>
              <a:t>PySpark</a:t>
            </a:r>
            <a:r>
              <a:rPr lang="en-US" b="0" i="0" dirty="0">
                <a:solidFill>
                  <a:srgbClr val="1C1D1F"/>
                </a:solidFill>
                <a:effectLst/>
                <a:latin typeface="udemy sans"/>
              </a:rPr>
              <a:t> code is translated into Java code, and it runs in the JVM.  But if you are using some Python libraries which doesn't have a Java wrapper, you will need a Python runtime environment to run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So the executors will create a Python runtime environment so they can execute your Python code.</a:t>
            </a:r>
          </a:p>
          <a:p>
            <a:pPr algn="l"/>
            <a:r>
              <a:rPr lang="en-US" b="0" i="0" dirty="0">
                <a:solidFill>
                  <a:srgbClr val="1C1D1F"/>
                </a:solidFill>
                <a:effectLst/>
                <a:latin typeface="udemy sans"/>
              </a:rPr>
              <a:t>I will talk more about this in a later video.</a:t>
            </a:r>
          </a:p>
          <a:p>
            <a:pPr algn="l"/>
            <a:endParaRPr lang="en-US" b="0" i="0" dirty="0">
              <a:solidFill>
                <a:srgbClr val="1C1D1F"/>
              </a:solidFill>
              <a:effectLst/>
              <a:latin typeface="udemy sans"/>
            </a:endParaRPr>
          </a:p>
          <a:p>
            <a:pPr algn="l"/>
            <a:r>
              <a:rPr lang="en-US" b="0" i="0" dirty="0">
                <a:solidFill>
                  <a:srgbClr val="1C1D1F"/>
                </a:solidFill>
                <a:effectLst/>
                <a:latin typeface="udemy sans"/>
              </a:rPr>
              <a:t>But for now, let's remember that you may have Python workers inside the executor container for running custom python code outside the </a:t>
            </a:r>
            <a:r>
              <a:rPr lang="en-US" b="0" i="0" dirty="0" err="1">
                <a:solidFill>
                  <a:srgbClr val="1C1D1F"/>
                </a:solidFill>
                <a:effectLst/>
                <a:latin typeface="udemy sans"/>
              </a:rPr>
              <a:t>PySpark</a:t>
            </a:r>
            <a:r>
              <a:rPr lang="en-US" b="0" i="0" dirty="0">
                <a:solidFill>
                  <a:srgbClr val="1C1D1F"/>
                </a:solidFill>
                <a:effectLst/>
                <a:latin typeface="udemy sans"/>
              </a:rPr>
              <a:t> API.</a:t>
            </a:r>
          </a:p>
        </p:txBody>
      </p:sp>
      <p:sp>
        <p:nvSpPr>
          <p:cNvPr id="5" name="TextBox 4">
            <a:extLst>
              <a:ext uri="{FF2B5EF4-FFF2-40B4-BE49-F238E27FC236}">
                <a16:creationId xmlns:a16="http://schemas.microsoft.com/office/drawing/2014/main" id="{787D4A77-7A24-4B9A-AC12-F0E08D53F5D7}"/>
              </a:ext>
            </a:extLst>
          </p:cNvPr>
          <p:cNvSpPr txBox="1"/>
          <p:nvPr/>
        </p:nvSpPr>
        <p:spPr>
          <a:xfrm>
            <a:off x="6894786" y="399393"/>
            <a:ext cx="5123195" cy="2862322"/>
          </a:xfrm>
          <a:prstGeom prst="rect">
            <a:avLst/>
          </a:prstGeom>
          <a:noFill/>
        </p:spPr>
        <p:txBody>
          <a:bodyPr wrap="square" rtlCol="0">
            <a:spAutoFit/>
          </a:bodyPr>
          <a:lstStyle/>
          <a:p>
            <a:pPr algn="l"/>
            <a:r>
              <a:rPr lang="en-US" b="0" i="0" dirty="0">
                <a:solidFill>
                  <a:srgbClr val="1C1D1F"/>
                </a:solidFill>
                <a:effectLst/>
                <a:latin typeface="udemy sans"/>
              </a:rPr>
              <a:t>Even if you are creating UDFs in Python, your runtime architecture will look like this.   So what is the difference?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You have a Python worker at each executor.  What is a Python Worker, and Why do we need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Python worker is a Python runtime environment.  And you need them only if you are using some python specific code or libraries.</a:t>
            </a:r>
          </a:p>
        </p:txBody>
      </p:sp>
    </p:spTree>
    <p:extLst>
      <p:ext uri="{BB962C8B-B14F-4D97-AF65-F5344CB8AC3E}">
        <p14:creationId xmlns:p14="http://schemas.microsoft.com/office/powerpoint/2010/main" val="91678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6A734-1816-4907-B6CB-21C7C3EF01BE}"/>
              </a:ext>
            </a:extLst>
          </p:cNvPr>
          <p:cNvSpPr txBox="1"/>
          <p:nvPr/>
        </p:nvSpPr>
        <p:spPr>
          <a:xfrm>
            <a:off x="304799" y="753979"/>
            <a:ext cx="11710737" cy="369332"/>
          </a:xfrm>
          <a:prstGeom prst="rect">
            <a:avLst/>
          </a:prstGeom>
          <a:noFill/>
        </p:spPr>
        <p:txBody>
          <a:bodyPr wrap="square" rtlCol="0">
            <a:spAutoFit/>
          </a:bodyPr>
          <a:lstStyle/>
          <a:p>
            <a:r>
              <a:rPr lang="en-SG" dirty="0"/>
              <a:t>Spark-submit -- class &lt;main-class&gt; --master &lt;master-</a:t>
            </a:r>
            <a:r>
              <a:rPr lang="en-SG" dirty="0" err="1"/>
              <a:t>url</a:t>
            </a:r>
            <a:r>
              <a:rPr lang="en-SG" dirty="0"/>
              <a:t>&gt; --deploy-mode &lt;deploy-mode&gt; &lt;application-jar&gt; [application-</a:t>
            </a:r>
            <a:r>
              <a:rPr lang="en-SG" dirty="0" err="1"/>
              <a:t>args</a:t>
            </a:r>
            <a:r>
              <a:rPr lang="en-SG" dirty="0"/>
              <a:t>]</a:t>
            </a:r>
          </a:p>
        </p:txBody>
      </p:sp>
      <p:sp>
        <p:nvSpPr>
          <p:cNvPr id="6" name="TextBox 5">
            <a:extLst>
              <a:ext uri="{FF2B5EF4-FFF2-40B4-BE49-F238E27FC236}">
                <a16:creationId xmlns:a16="http://schemas.microsoft.com/office/drawing/2014/main" id="{2DA2D5F3-4951-4F38-BEB7-E8AC48BA51A9}"/>
              </a:ext>
            </a:extLst>
          </p:cNvPr>
          <p:cNvSpPr txBox="1"/>
          <p:nvPr/>
        </p:nvSpPr>
        <p:spPr>
          <a:xfrm>
            <a:off x="388882" y="1366345"/>
            <a:ext cx="8103477" cy="923330"/>
          </a:xfrm>
          <a:prstGeom prst="rect">
            <a:avLst/>
          </a:prstGeom>
          <a:noFill/>
        </p:spPr>
        <p:txBody>
          <a:bodyPr wrap="square" rtlCol="0">
            <a:spAutoFit/>
          </a:bodyPr>
          <a:lstStyle/>
          <a:p>
            <a:r>
              <a:rPr lang="en-SG" dirty="0"/>
              <a:t>Spark-submit is a command line tool to submit spark application to the cluster</a:t>
            </a:r>
          </a:p>
          <a:p>
            <a:endParaRPr lang="en-SG" dirty="0"/>
          </a:p>
          <a:p>
            <a:r>
              <a:rPr lang="en-SG" dirty="0"/>
              <a:t>&lt;application-jar&gt; </a:t>
            </a:r>
            <a:r>
              <a:rPr lang="en-SG" dirty="0">
                <a:sym typeface="Wingdings" panose="05000000000000000000" pitchFamily="2" charset="2"/>
              </a:rPr>
              <a:t> application jar or </a:t>
            </a:r>
            <a:r>
              <a:rPr lang="en-SG" dirty="0" err="1"/>
              <a:t>pyspark</a:t>
            </a:r>
            <a:r>
              <a:rPr lang="en-SG" dirty="0"/>
              <a:t> script</a:t>
            </a:r>
          </a:p>
        </p:txBody>
      </p:sp>
      <p:pic>
        <p:nvPicPr>
          <p:cNvPr id="8" name="Picture 7">
            <a:extLst>
              <a:ext uri="{FF2B5EF4-FFF2-40B4-BE49-F238E27FC236}">
                <a16:creationId xmlns:a16="http://schemas.microsoft.com/office/drawing/2014/main" id="{B9DAEF7C-C54B-4E2D-8AE0-93277DF1B9BF}"/>
              </a:ext>
            </a:extLst>
          </p:cNvPr>
          <p:cNvPicPr>
            <a:picLocks noChangeAspect="1"/>
          </p:cNvPicPr>
          <p:nvPr/>
        </p:nvPicPr>
        <p:blipFill>
          <a:blip r:embed="rId2"/>
          <a:stretch>
            <a:fillRect/>
          </a:stretch>
        </p:blipFill>
        <p:spPr>
          <a:xfrm>
            <a:off x="388881" y="2532709"/>
            <a:ext cx="9921767" cy="3647374"/>
          </a:xfrm>
          <a:prstGeom prst="rect">
            <a:avLst/>
          </a:prstGeom>
        </p:spPr>
      </p:pic>
    </p:spTree>
    <p:extLst>
      <p:ext uri="{BB962C8B-B14F-4D97-AF65-F5344CB8AC3E}">
        <p14:creationId xmlns:p14="http://schemas.microsoft.com/office/powerpoint/2010/main" val="198882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F375F-7C42-C18D-666E-7621640AF425}"/>
              </a:ext>
            </a:extLst>
          </p:cNvPr>
          <p:cNvSpPr txBox="1"/>
          <p:nvPr/>
        </p:nvSpPr>
        <p:spPr>
          <a:xfrm>
            <a:off x="336331" y="420414"/>
            <a:ext cx="4340772" cy="461665"/>
          </a:xfrm>
          <a:prstGeom prst="rect">
            <a:avLst/>
          </a:prstGeom>
          <a:noFill/>
        </p:spPr>
        <p:txBody>
          <a:bodyPr wrap="square" rtlCol="0">
            <a:spAutoFit/>
          </a:bodyPr>
          <a:lstStyle/>
          <a:p>
            <a:r>
              <a:rPr lang="en-SG" sz="2400" dirty="0"/>
              <a:t>Deploy Mode</a:t>
            </a:r>
          </a:p>
        </p:txBody>
      </p:sp>
      <p:pic>
        <p:nvPicPr>
          <p:cNvPr id="5" name="Picture 4">
            <a:extLst>
              <a:ext uri="{FF2B5EF4-FFF2-40B4-BE49-F238E27FC236}">
                <a16:creationId xmlns:a16="http://schemas.microsoft.com/office/drawing/2014/main" id="{900DB0BA-7EA5-F61F-6BA8-97DB730D2E4B}"/>
              </a:ext>
            </a:extLst>
          </p:cNvPr>
          <p:cNvPicPr>
            <a:picLocks noChangeAspect="1"/>
          </p:cNvPicPr>
          <p:nvPr/>
        </p:nvPicPr>
        <p:blipFill>
          <a:blip r:embed="rId2"/>
          <a:stretch>
            <a:fillRect/>
          </a:stretch>
        </p:blipFill>
        <p:spPr>
          <a:xfrm>
            <a:off x="2419161" y="113034"/>
            <a:ext cx="7353678" cy="2406774"/>
          </a:xfrm>
          <a:prstGeom prst="rect">
            <a:avLst/>
          </a:prstGeom>
        </p:spPr>
      </p:pic>
      <p:pic>
        <p:nvPicPr>
          <p:cNvPr id="9" name="Picture 8">
            <a:extLst>
              <a:ext uri="{FF2B5EF4-FFF2-40B4-BE49-F238E27FC236}">
                <a16:creationId xmlns:a16="http://schemas.microsoft.com/office/drawing/2014/main" id="{87133C10-6FC3-28BD-A0E2-1BE2A94FF8E9}"/>
              </a:ext>
            </a:extLst>
          </p:cNvPr>
          <p:cNvPicPr>
            <a:picLocks noChangeAspect="1"/>
          </p:cNvPicPr>
          <p:nvPr/>
        </p:nvPicPr>
        <p:blipFill>
          <a:blip r:embed="rId3"/>
          <a:stretch>
            <a:fillRect/>
          </a:stretch>
        </p:blipFill>
        <p:spPr>
          <a:xfrm>
            <a:off x="2276278" y="2706158"/>
            <a:ext cx="7639443" cy="4038808"/>
          </a:xfrm>
          <a:prstGeom prst="rect">
            <a:avLst/>
          </a:prstGeom>
        </p:spPr>
      </p:pic>
    </p:spTree>
    <p:extLst>
      <p:ext uri="{BB962C8B-B14F-4D97-AF65-F5344CB8AC3E}">
        <p14:creationId xmlns:p14="http://schemas.microsoft.com/office/powerpoint/2010/main" val="2466438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0275B-18C5-5B68-5555-47BC768F430D}"/>
              </a:ext>
            </a:extLst>
          </p:cNvPr>
          <p:cNvPicPr>
            <a:picLocks noChangeAspect="1"/>
          </p:cNvPicPr>
          <p:nvPr/>
        </p:nvPicPr>
        <p:blipFill>
          <a:blip r:embed="rId2"/>
          <a:stretch>
            <a:fillRect/>
          </a:stretch>
        </p:blipFill>
        <p:spPr>
          <a:xfrm>
            <a:off x="2907884" y="2151671"/>
            <a:ext cx="7658494" cy="4026107"/>
          </a:xfrm>
          <a:prstGeom prst="rect">
            <a:avLst/>
          </a:prstGeom>
        </p:spPr>
      </p:pic>
    </p:spTree>
    <p:extLst>
      <p:ext uri="{BB962C8B-B14F-4D97-AF65-F5344CB8AC3E}">
        <p14:creationId xmlns:p14="http://schemas.microsoft.com/office/powerpoint/2010/main" val="798812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B266C-3550-DFF2-C72F-4E7798865B4B}"/>
              </a:ext>
            </a:extLst>
          </p:cNvPr>
          <p:cNvPicPr>
            <a:picLocks noChangeAspect="1"/>
          </p:cNvPicPr>
          <p:nvPr/>
        </p:nvPicPr>
        <p:blipFill>
          <a:blip r:embed="rId2"/>
          <a:stretch>
            <a:fillRect/>
          </a:stretch>
        </p:blipFill>
        <p:spPr>
          <a:xfrm>
            <a:off x="308215" y="735724"/>
            <a:ext cx="11677207" cy="5433847"/>
          </a:xfrm>
          <a:prstGeom prst="rect">
            <a:avLst/>
          </a:prstGeom>
        </p:spPr>
      </p:pic>
    </p:spTree>
    <p:extLst>
      <p:ext uri="{BB962C8B-B14F-4D97-AF65-F5344CB8AC3E}">
        <p14:creationId xmlns:p14="http://schemas.microsoft.com/office/powerpoint/2010/main" val="1055933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546DE-3A93-BB11-39CF-442A75890768}"/>
              </a:ext>
            </a:extLst>
          </p:cNvPr>
          <p:cNvPicPr>
            <a:picLocks noChangeAspect="1"/>
          </p:cNvPicPr>
          <p:nvPr/>
        </p:nvPicPr>
        <p:blipFill>
          <a:blip r:embed="rId2"/>
          <a:stretch>
            <a:fillRect/>
          </a:stretch>
        </p:blipFill>
        <p:spPr>
          <a:xfrm>
            <a:off x="536028" y="469214"/>
            <a:ext cx="11260974" cy="5994648"/>
          </a:xfrm>
          <a:prstGeom prst="rect">
            <a:avLst/>
          </a:prstGeom>
        </p:spPr>
      </p:pic>
    </p:spTree>
    <p:extLst>
      <p:ext uri="{BB962C8B-B14F-4D97-AF65-F5344CB8AC3E}">
        <p14:creationId xmlns:p14="http://schemas.microsoft.com/office/powerpoint/2010/main" val="3087921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4CC27-BB72-0DE7-72B3-B8752DCDC230}"/>
              </a:ext>
            </a:extLst>
          </p:cNvPr>
          <p:cNvSpPr txBox="1"/>
          <p:nvPr/>
        </p:nvSpPr>
        <p:spPr>
          <a:xfrm>
            <a:off x="462455" y="197346"/>
            <a:ext cx="11098924" cy="6463308"/>
          </a:xfrm>
          <a:prstGeom prst="rect">
            <a:avLst/>
          </a:prstGeom>
          <a:noFill/>
        </p:spPr>
        <p:txBody>
          <a:bodyPr wrap="square" rtlCol="0">
            <a:spAutoFit/>
          </a:bodyPr>
          <a:lstStyle/>
          <a:p>
            <a:r>
              <a:rPr lang="en-US" dirty="0"/>
              <a:t>Understanding Spark jobs and stages require you to know about the Spark </a:t>
            </a:r>
            <a:r>
              <a:rPr lang="en-US" dirty="0" err="1"/>
              <a:t>Dataframe</a:t>
            </a:r>
            <a:r>
              <a:rPr lang="en-US" dirty="0"/>
              <a:t> API classification.</a:t>
            </a:r>
          </a:p>
          <a:p>
            <a:endParaRPr lang="en-US" dirty="0"/>
          </a:p>
          <a:p>
            <a:r>
              <a:rPr lang="en-US" dirty="0"/>
              <a:t>Most of the Spark APIs can be classified into two categories.</a:t>
            </a:r>
          </a:p>
          <a:p>
            <a:endParaRPr lang="en-US" dirty="0"/>
          </a:p>
          <a:p>
            <a:r>
              <a:rPr lang="en-US" b="1" dirty="0"/>
              <a:t>Transformations and Actions. </a:t>
            </a:r>
            <a:r>
              <a:rPr lang="en-US" dirty="0"/>
              <a:t>We also have some functions and objects that are neither transformations nor actions.</a:t>
            </a:r>
          </a:p>
          <a:p>
            <a:endParaRPr lang="en-US" dirty="0"/>
          </a:p>
          <a:p>
            <a:r>
              <a:rPr lang="en-US" dirty="0"/>
              <a:t>However, the majority is grouped in these two categories.</a:t>
            </a:r>
          </a:p>
          <a:p>
            <a:endParaRPr lang="en-US" dirty="0"/>
          </a:p>
          <a:p>
            <a:r>
              <a:rPr lang="en-US" b="1" dirty="0"/>
              <a:t>Transformations</a:t>
            </a:r>
            <a:r>
              <a:rPr lang="en-US" dirty="0"/>
              <a:t> are used to process and convert data, and they are further classified into two categories.</a:t>
            </a:r>
          </a:p>
          <a:p>
            <a:r>
              <a:rPr lang="en-US" b="1" dirty="0"/>
              <a:t>Narrow Dependency transformations - </a:t>
            </a:r>
            <a:r>
              <a:rPr lang="en-US" dirty="0"/>
              <a:t>The narrow dependency transformations </a:t>
            </a:r>
            <a:r>
              <a:rPr lang="en-US" b="1" dirty="0"/>
              <a:t>can run in parallel on each data partition without grouping data from multiple partitions</a:t>
            </a:r>
            <a:r>
              <a:rPr lang="en-US" dirty="0"/>
              <a:t>.</a:t>
            </a:r>
          </a:p>
          <a:p>
            <a:r>
              <a:rPr lang="en-US" dirty="0"/>
              <a:t>For example, </a:t>
            </a:r>
            <a:r>
              <a:rPr lang="en-US" b="1" dirty="0"/>
              <a:t>select(), filter(), </a:t>
            </a:r>
            <a:r>
              <a:rPr lang="en-US" b="1" dirty="0" err="1"/>
              <a:t>withColumn</a:t>
            </a:r>
            <a:r>
              <a:rPr lang="en-US" b="1" dirty="0"/>
              <a:t>(), drop() etc.</a:t>
            </a:r>
          </a:p>
          <a:p>
            <a:r>
              <a:rPr lang="en-US" dirty="0"/>
              <a:t>All these transformations can be independently performed on each data partition in parallel.</a:t>
            </a:r>
          </a:p>
          <a:p>
            <a:r>
              <a:rPr lang="en-US" dirty="0"/>
              <a:t>And you do not need to group data for performing these transformations.</a:t>
            </a:r>
          </a:p>
          <a:p>
            <a:endParaRPr lang="en-US" b="1" dirty="0"/>
          </a:p>
          <a:p>
            <a:r>
              <a:rPr lang="en-US" b="1" dirty="0"/>
              <a:t>Wide Dependency transformations - </a:t>
            </a:r>
            <a:r>
              <a:rPr lang="en-US" dirty="0"/>
              <a:t>The Wide dependency transformations </a:t>
            </a:r>
            <a:r>
              <a:rPr lang="en-US" b="1" dirty="0"/>
              <a:t>require some kind of grouping before they can be applied.</a:t>
            </a:r>
          </a:p>
          <a:p>
            <a:endParaRPr lang="en-US" dirty="0"/>
          </a:p>
          <a:p>
            <a:r>
              <a:rPr lang="en-US" dirty="0"/>
              <a:t>For example, </a:t>
            </a:r>
            <a:r>
              <a:rPr lang="en-US" b="1" dirty="0" err="1"/>
              <a:t>groupBy</a:t>
            </a:r>
            <a:r>
              <a:rPr lang="en-US" b="1" dirty="0"/>
              <a:t>(), join(), cube(), rollup(), and </a:t>
            </a:r>
            <a:r>
              <a:rPr lang="en-US" b="1" dirty="0" err="1"/>
              <a:t>agg</a:t>
            </a:r>
            <a:r>
              <a:rPr lang="en-US" b="1" dirty="0"/>
              <a:t>().</a:t>
            </a:r>
          </a:p>
          <a:p>
            <a:endParaRPr lang="en-US" dirty="0"/>
          </a:p>
          <a:p>
            <a:r>
              <a:rPr lang="en-US" dirty="0"/>
              <a:t>All these wide dependency transformations require grouping of data on some key</a:t>
            </a:r>
          </a:p>
          <a:p>
            <a:r>
              <a:rPr lang="en-US" dirty="0"/>
              <a:t>and then apply the transformation.</a:t>
            </a:r>
          </a:p>
          <a:p>
            <a:endParaRPr lang="en-SG" dirty="0"/>
          </a:p>
        </p:txBody>
      </p:sp>
    </p:spTree>
    <p:extLst>
      <p:ext uri="{BB962C8B-B14F-4D97-AF65-F5344CB8AC3E}">
        <p14:creationId xmlns:p14="http://schemas.microsoft.com/office/powerpoint/2010/main" val="3055522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A3A9A-2D96-F16E-C2D2-9E79E1233EC7}"/>
              </a:ext>
            </a:extLst>
          </p:cNvPr>
          <p:cNvSpPr txBox="1"/>
          <p:nvPr/>
        </p:nvSpPr>
        <p:spPr>
          <a:xfrm>
            <a:off x="147145" y="262759"/>
            <a:ext cx="11918731" cy="400109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Accessing Spark’s configuration:</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We can still access the spark’s configurations using spark session the same way as we used using </a:t>
            </a:r>
            <a:r>
              <a:rPr kumimoji="0" lang="en-US" altLang="en-US" sz="1200" b="0" i="0" u="none" strike="noStrike" cap="none" normalizeH="0" baseline="0" dirty="0">
                <a:ln>
                  <a:noFill/>
                </a:ln>
                <a:solidFill>
                  <a:srgbClr val="292929"/>
                </a:solidFill>
                <a:effectLst/>
                <a:latin typeface="Arial Unicode MS"/>
                <a:ea typeface="source-code-pro"/>
              </a:rPr>
              <a:t>spark conf</a:t>
            </a:r>
            <a:r>
              <a:rPr kumimoji="0" lang="en-US" altLang="en-US" sz="1800" b="0" i="0" u="none" strike="noStrike" cap="none" normalizeH="0" baseline="0" dirty="0">
                <a:ln>
                  <a:noFill/>
                </a:ln>
                <a:solidFill>
                  <a:srgbClr val="292929"/>
                </a:solidFill>
                <a:effectLst/>
                <a:ea typeface="source-serif-pro"/>
              </a:rPr>
              <a:t> </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92929"/>
              </a:solidFill>
              <a:latin typeface="Arial" panose="020B0604020202020204" pitchFamily="34" charset="0"/>
            </a:endParaRPr>
          </a:p>
          <a:p>
            <a:pPr algn="l"/>
            <a:r>
              <a:rPr lang="en-US" sz="2000" b="1" i="0" dirty="0">
                <a:solidFill>
                  <a:srgbClr val="292929"/>
                </a:solidFill>
                <a:effectLst/>
                <a:latin typeface="sohne"/>
              </a:rPr>
              <a:t>Why do I need Spark session when I already have Spark context?</a:t>
            </a:r>
          </a:p>
          <a:p>
            <a:pPr algn="l"/>
            <a:r>
              <a:rPr lang="en-US" sz="2000" b="0" i="0" dirty="0">
                <a:solidFill>
                  <a:srgbClr val="292929"/>
                </a:solidFill>
                <a:effectLst/>
                <a:latin typeface="source-serif-pro"/>
              </a:rPr>
              <a:t>A part of the answer would be that it </a:t>
            </a:r>
            <a:r>
              <a:rPr lang="en-US" sz="2000" b="0" i="1" dirty="0">
                <a:solidFill>
                  <a:srgbClr val="292929"/>
                </a:solidFill>
                <a:effectLst/>
                <a:latin typeface="source-serif-pro"/>
              </a:rPr>
              <a:t>unifies</a:t>
            </a:r>
            <a:r>
              <a:rPr lang="en-US" sz="2000" b="0" i="0" dirty="0">
                <a:solidFill>
                  <a:srgbClr val="292929"/>
                </a:solidFill>
                <a:effectLst/>
                <a:latin typeface="source-serif-pro"/>
              </a:rPr>
              <a:t> all the </a:t>
            </a:r>
            <a:r>
              <a:rPr lang="en-US" sz="2000" b="0" i="1" dirty="0">
                <a:solidFill>
                  <a:srgbClr val="292929"/>
                </a:solidFill>
                <a:effectLst/>
                <a:latin typeface="source-serif-pro"/>
              </a:rPr>
              <a:t>different contexts</a:t>
            </a:r>
            <a:r>
              <a:rPr lang="en-US" sz="2000" b="0" i="0" dirty="0">
                <a:solidFill>
                  <a:srgbClr val="292929"/>
                </a:solidFill>
                <a:effectLst/>
                <a:latin typeface="source-serif-pro"/>
              </a:rPr>
              <a:t> in spark and avoids the developer to worry about creating difference contexts. But apart from this big advantage, the developers of spark have tried to solve the problem when there are multiple users using the same spark context.</a:t>
            </a:r>
          </a:p>
          <a:p>
            <a:pPr algn="l"/>
            <a:endParaRPr lang="en-US" sz="2000" b="0" i="0" dirty="0">
              <a:solidFill>
                <a:srgbClr val="292929"/>
              </a:solidFill>
              <a:effectLst/>
              <a:latin typeface="source-serif-pro"/>
            </a:endParaRPr>
          </a:p>
          <a:p>
            <a:pPr algn="l"/>
            <a:r>
              <a:rPr lang="en-US" sz="2000" b="0" i="0" dirty="0">
                <a:solidFill>
                  <a:srgbClr val="292929"/>
                </a:solidFill>
                <a:effectLst/>
                <a:latin typeface="source-serif-pro"/>
              </a:rPr>
              <a:t>Let’s say we have multiple users accessing the same notebook environment which had shared spark context and the requirement was to have an isolated environment sharing the same spark context. Prior to 2.0, the solution to this was to create multiple spark contexts </a:t>
            </a:r>
            <a:r>
              <a:rPr lang="en-US" sz="2000" b="0" i="0" dirty="0" err="1">
                <a:solidFill>
                  <a:srgbClr val="292929"/>
                </a:solidFill>
                <a:effectLst/>
                <a:latin typeface="source-serif-pro"/>
              </a:rPr>
              <a:t>ie</a:t>
            </a:r>
            <a:r>
              <a:rPr lang="en-US" sz="2000" b="0" i="0" dirty="0">
                <a:solidFill>
                  <a:srgbClr val="292929"/>
                </a:solidFill>
                <a:effectLst/>
                <a:latin typeface="source-serif-pro"/>
              </a:rPr>
              <a:t> spark context per isolated environment or users and is an expensive operation(generally 1 per JVM). But with the introduction of the spark session, this issue has been addressed.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F3F17A6B-9C99-D335-7CDA-7C977DCFB5A3}"/>
              </a:ext>
            </a:extLst>
          </p:cNvPr>
          <p:cNvSpPr txBox="1"/>
          <p:nvPr/>
        </p:nvSpPr>
        <p:spPr>
          <a:xfrm>
            <a:off x="168169" y="4057441"/>
            <a:ext cx="11792607"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Note: we can have multiple spark contexts by setting </a:t>
            </a:r>
            <a:r>
              <a:rPr kumimoji="0" lang="en-US" altLang="en-US" sz="1200" b="1" i="0" u="none" strike="noStrike" cap="none" normalizeH="0" baseline="0" dirty="0" err="1">
                <a:ln>
                  <a:noFill/>
                </a:ln>
                <a:solidFill>
                  <a:srgbClr val="292929"/>
                </a:solidFill>
                <a:effectLst/>
                <a:latin typeface="Arial Unicode MS"/>
                <a:ea typeface="source-code-pro"/>
              </a:rPr>
              <a:t>spark.driver.allowMultipleContexts</a:t>
            </a:r>
            <a:r>
              <a:rPr kumimoji="0" lang="en-US" altLang="en-US" sz="1800" b="1" i="1" u="none" strike="noStrike" cap="none" normalizeH="0" baseline="0" dirty="0">
                <a:ln>
                  <a:noFill/>
                </a:ln>
                <a:solidFill>
                  <a:srgbClr val="292929"/>
                </a:solidFill>
                <a:effectLst/>
                <a:ea typeface="source-serif-pro"/>
              </a:rPr>
              <a:t> </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to </a:t>
            </a:r>
            <a:r>
              <a:rPr kumimoji="0" lang="en-US" altLang="en-US" sz="1200" b="1" i="0" u="none" strike="noStrike" cap="none" normalizeH="0" baseline="0" dirty="0">
                <a:ln>
                  <a:noFill/>
                </a:ln>
                <a:solidFill>
                  <a:srgbClr val="292929"/>
                </a:solidFill>
                <a:effectLst/>
                <a:latin typeface="Arial Unicode MS"/>
                <a:ea typeface="source-code-pro"/>
              </a:rPr>
              <a:t>true</a:t>
            </a:r>
            <a:r>
              <a:rPr kumimoji="0" lang="en-US" altLang="en-US" sz="1800" b="1" i="1" u="none" strike="noStrike" cap="none" normalizeH="0" baseline="0" dirty="0">
                <a:ln>
                  <a:noFill/>
                </a:ln>
                <a:solidFill>
                  <a:srgbClr val="292929"/>
                </a:solidFill>
                <a:effectLst/>
                <a:ea typeface="source-serif-pro"/>
              </a:rPr>
              <a:t> </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 But having multiple spark contexts in the same </a:t>
            </a:r>
            <a:r>
              <a:rPr kumimoji="0" lang="en-US" altLang="en-US" sz="1800" b="1" i="1" u="none" strike="noStrike" cap="none" normalizeH="0" baseline="0" dirty="0" err="1">
                <a:ln>
                  <a:noFill/>
                </a:ln>
                <a:solidFill>
                  <a:srgbClr val="292929"/>
                </a:solidFill>
                <a:effectLst/>
                <a:latin typeface="Arial" panose="020B0604020202020204" pitchFamily="34" charset="0"/>
                <a:ea typeface="source-serif-pro"/>
              </a:rPr>
              <a:t>jvm</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 is not encouraged and is not considered as a good practice as it makes it more unstable and crashing of 1 spark context can affect the other.</a:t>
            </a:r>
            <a:endParaRPr kumimoji="0" lang="en-US" altLang="en-US" sz="1800" b="1" i="0" u="none" strike="noStrike" cap="none" normalizeH="0" baseline="0" dirty="0">
              <a:ln>
                <a:noFill/>
              </a:ln>
              <a:solidFill>
                <a:srgbClr val="292929"/>
              </a:solidFill>
              <a:effectLst/>
              <a:latin typeface="Arial" panose="020B0604020202020204" pitchFamily="34" charset="0"/>
              <a:ea typeface="sohne"/>
            </a:endParaRPr>
          </a:p>
        </p:txBody>
      </p:sp>
    </p:spTree>
    <p:extLst>
      <p:ext uri="{BB962C8B-B14F-4D97-AF65-F5344CB8AC3E}">
        <p14:creationId xmlns:p14="http://schemas.microsoft.com/office/powerpoint/2010/main" val="1725888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8B003E-BDD2-3AE7-0365-F80D0106E01B}"/>
              </a:ext>
            </a:extLst>
          </p:cNvPr>
          <p:cNvSpPr txBox="1"/>
          <p:nvPr/>
        </p:nvSpPr>
        <p:spPr>
          <a:xfrm>
            <a:off x="273269" y="367862"/>
            <a:ext cx="11645462" cy="2031325"/>
          </a:xfrm>
          <a:prstGeom prst="rect">
            <a:avLst/>
          </a:prstGeom>
          <a:noFill/>
        </p:spPr>
        <p:txBody>
          <a:bodyPr wrap="square" rtlCol="0">
            <a:spAutoFit/>
          </a:bodyPr>
          <a:lstStyle/>
          <a:p>
            <a:r>
              <a:rPr lang="en-US" dirty="0"/>
              <a:t>As the name suggests, an </a:t>
            </a:r>
            <a:r>
              <a:rPr lang="en-US" b="1" dirty="0"/>
              <a:t>Action</a:t>
            </a:r>
            <a:r>
              <a:rPr lang="en-US" dirty="0"/>
              <a:t> triggers some work, such as writing a </a:t>
            </a:r>
            <a:r>
              <a:rPr lang="en-US" dirty="0" err="1"/>
              <a:t>Dataframe</a:t>
            </a:r>
            <a:r>
              <a:rPr lang="en-US" dirty="0"/>
              <a:t> to disk, computing the transformations, and collecting the results.  Some commonly used actions as </a:t>
            </a:r>
            <a:r>
              <a:rPr lang="en-US" b="1" dirty="0"/>
              <a:t>read(), write(), collect(), and take() </a:t>
            </a:r>
            <a:r>
              <a:rPr lang="en-US" dirty="0"/>
              <a:t>etc.</a:t>
            </a:r>
          </a:p>
          <a:p>
            <a:endParaRPr lang="en-US" dirty="0"/>
          </a:p>
          <a:p>
            <a:r>
              <a:rPr lang="en-US" dirty="0"/>
              <a:t>All spark actions trigger one or more Spark jobs. And that's a supercritical concept.</a:t>
            </a:r>
          </a:p>
          <a:p>
            <a:endParaRPr lang="en-US" dirty="0"/>
          </a:p>
          <a:p>
            <a:r>
              <a:rPr lang="en-US" dirty="0"/>
              <a:t>So now that we learned about the transformations and actions let's take an example code and see how spark runs our code. Here is a super simple spark application code snippet.</a:t>
            </a:r>
            <a:endParaRPr lang="en-SG" dirty="0"/>
          </a:p>
        </p:txBody>
      </p:sp>
      <p:sp>
        <p:nvSpPr>
          <p:cNvPr id="6" name="TextBox 5">
            <a:extLst>
              <a:ext uri="{FF2B5EF4-FFF2-40B4-BE49-F238E27FC236}">
                <a16:creationId xmlns:a16="http://schemas.microsoft.com/office/drawing/2014/main" id="{64781E93-AC6E-A1B0-759B-B4E2445738CC}"/>
              </a:ext>
            </a:extLst>
          </p:cNvPr>
          <p:cNvSpPr txBox="1"/>
          <p:nvPr/>
        </p:nvSpPr>
        <p:spPr>
          <a:xfrm>
            <a:off x="4854363" y="2399187"/>
            <a:ext cx="6854162" cy="4247317"/>
          </a:xfrm>
          <a:prstGeom prst="rect">
            <a:avLst/>
          </a:prstGeom>
          <a:noFill/>
        </p:spPr>
        <p:txBody>
          <a:bodyPr wrap="square" rtlCol="0">
            <a:spAutoFit/>
          </a:bodyPr>
          <a:lstStyle/>
          <a:p>
            <a:r>
              <a:rPr lang="en-US" dirty="0"/>
              <a:t>The initial </a:t>
            </a:r>
            <a:r>
              <a:rPr lang="en-US" dirty="0" err="1"/>
              <a:t>surveyRawDF</a:t>
            </a:r>
            <a:r>
              <a:rPr lang="en-US" dirty="0"/>
              <a:t> comes from reading a CSV file and inferring the schema.  Then I am repartitioning the </a:t>
            </a:r>
            <a:r>
              <a:rPr lang="en-US" dirty="0" err="1"/>
              <a:t>surveyRawDF</a:t>
            </a:r>
            <a:r>
              <a:rPr lang="en-US" dirty="0"/>
              <a:t> and creating a new </a:t>
            </a:r>
            <a:r>
              <a:rPr lang="en-US" dirty="0" err="1"/>
              <a:t>Dataframe</a:t>
            </a:r>
            <a:r>
              <a:rPr lang="en-US" dirty="0"/>
              <a:t>.  This new data frame is named </a:t>
            </a:r>
            <a:r>
              <a:rPr lang="en-US" b="1" dirty="0" err="1"/>
              <a:t>partitionedSurveyDF</a:t>
            </a:r>
            <a:r>
              <a:rPr lang="en-US" dirty="0"/>
              <a:t>.</a:t>
            </a:r>
          </a:p>
          <a:p>
            <a:endParaRPr lang="en-US" dirty="0"/>
          </a:p>
          <a:p>
            <a:r>
              <a:rPr lang="en-US" dirty="0"/>
              <a:t>I repartitioned it to make sure that I have two internal data partitions. And you should also know that the repartition() is a wide dependency transformation.</a:t>
            </a:r>
          </a:p>
          <a:p>
            <a:r>
              <a:rPr lang="en-US" dirty="0"/>
              <a:t>In the following line, I am taking a </a:t>
            </a:r>
            <a:r>
              <a:rPr lang="en-US" dirty="0" err="1"/>
              <a:t>dataframe</a:t>
            </a:r>
            <a:r>
              <a:rPr lang="en-US" dirty="0"/>
              <a:t> of two partitions and applying some transformations.</a:t>
            </a:r>
          </a:p>
          <a:p>
            <a:r>
              <a:rPr lang="en-US" dirty="0"/>
              <a:t>The first transformation is where() method, and that one is a narrow transformation.</a:t>
            </a:r>
          </a:p>
          <a:p>
            <a:endParaRPr lang="en-US" dirty="0"/>
          </a:p>
          <a:p>
            <a:r>
              <a:rPr lang="en-US" dirty="0"/>
              <a:t>Then I have a select() method, and this guy is also a narrow transformation.  The third one is a </a:t>
            </a:r>
            <a:r>
              <a:rPr lang="en-US" dirty="0" err="1"/>
              <a:t>groupBy</a:t>
            </a:r>
            <a:r>
              <a:rPr lang="en-US" dirty="0"/>
              <a:t>(), and it is a wide dependency transformation.</a:t>
            </a:r>
            <a:endParaRPr lang="en-SG" dirty="0"/>
          </a:p>
        </p:txBody>
      </p:sp>
      <p:pic>
        <p:nvPicPr>
          <p:cNvPr id="8" name="Picture 7">
            <a:extLst>
              <a:ext uri="{FF2B5EF4-FFF2-40B4-BE49-F238E27FC236}">
                <a16:creationId xmlns:a16="http://schemas.microsoft.com/office/drawing/2014/main" id="{C5AB9245-9941-88DD-F37B-D60CA0F5ADCD}"/>
              </a:ext>
            </a:extLst>
          </p:cNvPr>
          <p:cNvPicPr>
            <a:picLocks noChangeAspect="1"/>
          </p:cNvPicPr>
          <p:nvPr/>
        </p:nvPicPr>
        <p:blipFill>
          <a:blip r:embed="rId2"/>
          <a:stretch>
            <a:fillRect/>
          </a:stretch>
        </p:blipFill>
        <p:spPr>
          <a:xfrm>
            <a:off x="161925" y="2565735"/>
            <a:ext cx="4692437" cy="3341079"/>
          </a:xfrm>
          <a:prstGeom prst="rect">
            <a:avLst/>
          </a:prstGeom>
        </p:spPr>
      </p:pic>
    </p:spTree>
    <p:extLst>
      <p:ext uri="{BB962C8B-B14F-4D97-AF65-F5344CB8AC3E}">
        <p14:creationId xmlns:p14="http://schemas.microsoft.com/office/powerpoint/2010/main" val="312157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9519C-C4DA-3CD9-4805-45FEE9378A1D}"/>
              </a:ext>
            </a:extLst>
          </p:cNvPr>
          <p:cNvSpPr txBox="1"/>
          <p:nvPr/>
        </p:nvSpPr>
        <p:spPr>
          <a:xfrm>
            <a:off x="199697" y="420414"/>
            <a:ext cx="11109434" cy="5909310"/>
          </a:xfrm>
          <a:prstGeom prst="rect">
            <a:avLst/>
          </a:prstGeom>
          <a:noFill/>
        </p:spPr>
        <p:txBody>
          <a:bodyPr wrap="square" rtlCol="0">
            <a:spAutoFit/>
          </a:bodyPr>
          <a:lstStyle/>
          <a:p>
            <a:r>
              <a:rPr lang="en-US" dirty="0"/>
              <a:t>This code snippet has got two spark code blocks.  How do I know I have two blocks?  That's simple. Start from the first line and look for action.</a:t>
            </a:r>
          </a:p>
          <a:p>
            <a:endParaRPr lang="en-US" dirty="0"/>
          </a:p>
          <a:p>
            <a:r>
              <a:rPr lang="en-US" dirty="0"/>
              <a:t>Wherever you find action, your first block ends there, and the following line starts a new block.  In this example, my first line itself is an action.</a:t>
            </a:r>
          </a:p>
          <a:p>
            <a:endParaRPr lang="en-US" dirty="0"/>
          </a:p>
          <a:p>
            <a:r>
              <a:rPr lang="en-US" dirty="0"/>
              <a:t>The read() method is an action.  So the first block starts at the first line, and it also ends at the first line.  The following line starts a new code block.</a:t>
            </a:r>
          </a:p>
          <a:p>
            <a:endParaRPr lang="en-US" dirty="0"/>
          </a:p>
          <a:p>
            <a:r>
              <a:rPr lang="en-US" dirty="0"/>
              <a:t>Then I will keep looking for the action, but I find it only at the last line.  So my second block starts from the second line and ends at the last line.</a:t>
            </a:r>
          </a:p>
          <a:p>
            <a:endParaRPr lang="en-US" dirty="0"/>
          </a:p>
          <a:p>
            <a:r>
              <a:rPr lang="en-US" dirty="0"/>
              <a:t>The point is straight.  This example has got two code blocks. Why?  Because we have two actions in this example.</a:t>
            </a:r>
          </a:p>
          <a:p>
            <a:r>
              <a:rPr lang="en-US" dirty="0"/>
              <a:t>A typical spark application looks like a set of similar code blocks. This example has got only two blocks, but a large application may have many code blocks.  And spark will run each code block as one spark job.</a:t>
            </a:r>
          </a:p>
          <a:p>
            <a:endParaRPr lang="en-US" dirty="0"/>
          </a:p>
          <a:p>
            <a:r>
              <a:rPr lang="en-US" dirty="0"/>
              <a:t>What does it mean? Simple! Each action creates a spark job. And that's why we keep looking for actions to separate spark code blocks. I got two spark actions visible here. So I can assume two Spark jobs here. So I hope you understand the notion of Spark Jobs. It is as simple as each spark action runs as a spark job that contains all the transformations of its code block.</a:t>
            </a:r>
          </a:p>
          <a:p>
            <a:r>
              <a:rPr lang="en-US" dirty="0"/>
              <a:t>So in this example, let's leave the first block and concentrate on the second code block.</a:t>
            </a:r>
            <a:endParaRPr lang="en-SG" dirty="0"/>
          </a:p>
        </p:txBody>
      </p:sp>
    </p:spTree>
    <p:extLst>
      <p:ext uri="{BB962C8B-B14F-4D97-AF65-F5344CB8AC3E}">
        <p14:creationId xmlns:p14="http://schemas.microsoft.com/office/powerpoint/2010/main" val="1938764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8D13B8-0562-1969-5ED2-8A47B79A3749}"/>
              </a:ext>
            </a:extLst>
          </p:cNvPr>
          <p:cNvSpPr txBox="1"/>
          <p:nvPr/>
        </p:nvSpPr>
        <p:spPr>
          <a:xfrm>
            <a:off x="126124" y="315311"/>
            <a:ext cx="10899228" cy="5078313"/>
          </a:xfrm>
          <a:prstGeom prst="rect">
            <a:avLst/>
          </a:prstGeom>
          <a:noFill/>
        </p:spPr>
        <p:txBody>
          <a:bodyPr wrap="square" rtlCol="0">
            <a:spAutoFit/>
          </a:bodyPr>
          <a:lstStyle/>
          <a:p>
            <a:r>
              <a:rPr lang="en-US" dirty="0"/>
              <a:t>So here is my code block that terminates with a spark action.  Your application driver will take this block, compile it and create a Spark job. But this job must be performed by the executors.  Why? </a:t>
            </a:r>
            <a:r>
              <a:rPr lang="en-US" b="1" dirty="0"/>
              <a:t>Because the driver doesn't perform any data processing job. The driver must break this job into smaller tasks and assign them to the executors.</a:t>
            </a:r>
            <a:r>
              <a:rPr lang="en-US" dirty="0"/>
              <a:t> So how that happens? Let's see how our job looks like.</a:t>
            </a:r>
          </a:p>
          <a:p>
            <a:endParaRPr lang="en-US" dirty="0"/>
          </a:p>
          <a:p>
            <a:r>
              <a:rPr lang="en-US" dirty="0"/>
              <a:t>Here it is.</a:t>
            </a:r>
          </a:p>
          <a:p>
            <a:r>
              <a:rPr lang="en-US" dirty="0"/>
              <a:t>The job must start with </a:t>
            </a:r>
            <a:r>
              <a:rPr lang="en-US" dirty="0" err="1"/>
              <a:t>surveyDF</a:t>
            </a:r>
            <a:r>
              <a:rPr lang="en-US" dirty="0"/>
              <a:t> and repartition it to create </a:t>
            </a:r>
            <a:r>
              <a:rPr lang="en-US" dirty="0" err="1"/>
              <a:t>partitionedSurveyDF</a:t>
            </a:r>
            <a:r>
              <a:rPr lang="en-US" dirty="0"/>
              <a:t>. Then it must apply the four transformations to create the </a:t>
            </a:r>
            <a:r>
              <a:rPr lang="en-US" dirty="0" err="1"/>
              <a:t>countDF</a:t>
            </a:r>
            <a:r>
              <a:rPr lang="en-US" dirty="0"/>
              <a:t>.  That's all we want to do as part of this job. Right? I ignored the collect action for now, and we will come back to it later.</a:t>
            </a:r>
          </a:p>
          <a:p>
            <a:endParaRPr lang="en-US" dirty="0"/>
          </a:p>
          <a:p>
            <a:r>
              <a:rPr lang="en-US" dirty="0"/>
              <a:t>So this is what we call the logical query plan of your spark job.  </a:t>
            </a:r>
          </a:p>
          <a:p>
            <a:endParaRPr lang="en-US" dirty="0"/>
          </a:p>
          <a:p>
            <a:r>
              <a:rPr lang="en-US" dirty="0"/>
              <a:t>I will talk about query planning in a separate video, but you can get a sense here.  Spark driver will crate a logical query plan for each spark job. Remember that.</a:t>
            </a:r>
          </a:p>
          <a:p>
            <a:endParaRPr lang="en-US" dirty="0"/>
          </a:p>
          <a:p>
            <a:r>
              <a:rPr lang="en-US" dirty="0"/>
              <a:t>And this example shows how the logical plan looks like. Once we have the logical plan, the driver will start breaking this plan into stages. Let's see how that happens.</a:t>
            </a:r>
          </a:p>
          <a:p>
            <a:endParaRPr lang="en-SG" dirty="0"/>
          </a:p>
        </p:txBody>
      </p:sp>
    </p:spTree>
    <p:extLst>
      <p:ext uri="{BB962C8B-B14F-4D97-AF65-F5344CB8AC3E}">
        <p14:creationId xmlns:p14="http://schemas.microsoft.com/office/powerpoint/2010/main" val="2637663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D5141-B883-1096-B5C0-7B7EE2ACCB4A}"/>
              </a:ext>
            </a:extLst>
          </p:cNvPr>
          <p:cNvPicPr>
            <a:picLocks noChangeAspect="1"/>
          </p:cNvPicPr>
          <p:nvPr/>
        </p:nvPicPr>
        <p:blipFill>
          <a:blip r:embed="rId2"/>
          <a:stretch>
            <a:fillRect/>
          </a:stretch>
        </p:blipFill>
        <p:spPr>
          <a:xfrm>
            <a:off x="597306" y="578068"/>
            <a:ext cx="10997388" cy="4866290"/>
          </a:xfrm>
          <a:prstGeom prst="rect">
            <a:avLst/>
          </a:prstGeom>
        </p:spPr>
      </p:pic>
    </p:spTree>
    <p:extLst>
      <p:ext uri="{BB962C8B-B14F-4D97-AF65-F5344CB8AC3E}">
        <p14:creationId xmlns:p14="http://schemas.microsoft.com/office/powerpoint/2010/main" val="4010619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F0B2F-81BE-C9AD-DD67-880BB5F992CB}"/>
              </a:ext>
            </a:extLst>
          </p:cNvPr>
          <p:cNvSpPr txBox="1"/>
          <p:nvPr/>
        </p:nvSpPr>
        <p:spPr>
          <a:xfrm>
            <a:off x="0" y="273271"/>
            <a:ext cx="11792607" cy="923330"/>
          </a:xfrm>
          <a:prstGeom prst="rect">
            <a:avLst/>
          </a:prstGeom>
          <a:noFill/>
        </p:spPr>
        <p:txBody>
          <a:bodyPr wrap="square" rtlCol="0">
            <a:spAutoFit/>
          </a:bodyPr>
          <a:lstStyle/>
          <a:p>
            <a:r>
              <a:rPr lang="en-US" dirty="0"/>
              <a:t>The driver will look at this plan to find out the wide dependency transformations.  I have two wide dependencies in this plan.</a:t>
            </a:r>
          </a:p>
          <a:p>
            <a:r>
              <a:rPr lang="en-US" dirty="0"/>
              <a:t>The first one is the repartition() method, and the second one is the </a:t>
            </a:r>
            <a:r>
              <a:rPr lang="en-US" dirty="0" err="1"/>
              <a:t>groupBy</a:t>
            </a:r>
            <a:r>
              <a:rPr lang="en-US" dirty="0"/>
              <a:t>() method.  So the driver will break this plan after each wide dependency.</a:t>
            </a:r>
          </a:p>
        </p:txBody>
      </p:sp>
      <p:pic>
        <p:nvPicPr>
          <p:cNvPr id="4" name="Picture 3">
            <a:extLst>
              <a:ext uri="{FF2B5EF4-FFF2-40B4-BE49-F238E27FC236}">
                <a16:creationId xmlns:a16="http://schemas.microsoft.com/office/drawing/2014/main" id="{9D8D2B75-1267-1D69-F15B-5937A72D7939}"/>
              </a:ext>
            </a:extLst>
          </p:cNvPr>
          <p:cNvPicPr>
            <a:picLocks noChangeAspect="1"/>
          </p:cNvPicPr>
          <p:nvPr/>
        </p:nvPicPr>
        <p:blipFill>
          <a:blip r:embed="rId2"/>
          <a:stretch>
            <a:fillRect/>
          </a:stretch>
        </p:blipFill>
        <p:spPr>
          <a:xfrm>
            <a:off x="69540" y="1293470"/>
            <a:ext cx="6026460" cy="2673487"/>
          </a:xfrm>
          <a:prstGeom prst="rect">
            <a:avLst/>
          </a:prstGeom>
        </p:spPr>
      </p:pic>
      <p:sp>
        <p:nvSpPr>
          <p:cNvPr id="5" name="TextBox 4">
            <a:extLst>
              <a:ext uri="{FF2B5EF4-FFF2-40B4-BE49-F238E27FC236}">
                <a16:creationId xmlns:a16="http://schemas.microsoft.com/office/drawing/2014/main" id="{CB81E55B-3FA9-E505-3725-98FD18AE34A3}"/>
              </a:ext>
            </a:extLst>
          </p:cNvPr>
          <p:cNvSpPr txBox="1"/>
          <p:nvPr/>
        </p:nvSpPr>
        <p:spPr>
          <a:xfrm>
            <a:off x="6180082" y="1093077"/>
            <a:ext cx="5475889" cy="2308324"/>
          </a:xfrm>
          <a:prstGeom prst="rect">
            <a:avLst/>
          </a:prstGeom>
          <a:noFill/>
        </p:spPr>
        <p:txBody>
          <a:bodyPr wrap="square" rtlCol="0">
            <a:spAutoFit/>
          </a:bodyPr>
          <a:lstStyle/>
          <a:p>
            <a:r>
              <a:rPr lang="en-US" dirty="0"/>
              <a:t>The first one becomes the first stage.  The second one goes to the second stage.  Finally, the last one is the third stage.</a:t>
            </a:r>
          </a:p>
          <a:p>
            <a:endParaRPr lang="en-US" dirty="0"/>
          </a:p>
          <a:p>
            <a:r>
              <a:rPr lang="en-US" dirty="0"/>
              <a:t>So here we are.   My logical plan is now broken down into three stages.  Each stage can have one or more narrow transformations, and the last operation of the stage is a wide dependency transformation.</a:t>
            </a:r>
          </a:p>
        </p:txBody>
      </p:sp>
      <p:sp>
        <p:nvSpPr>
          <p:cNvPr id="6" name="TextBox 5">
            <a:extLst>
              <a:ext uri="{FF2B5EF4-FFF2-40B4-BE49-F238E27FC236}">
                <a16:creationId xmlns:a16="http://schemas.microsoft.com/office/drawing/2014/main" id="{55D11DE9-AFB2-86D6-0599-5A692DFC18C1}"/>
              </a:ext>
            </a:extLst>
          </p:cNvPr>
          <p:cNvSpPr txBox="1"/>
          <p:nvPr/>
        </p:nvSpPr>
        <p:spPr>
          <a:xfrm>
            <a:off x="69540" y="3966957"/>
            <a:ext cx="12052920" cy="1477328"/>
          </a:xfrm>
          <a:prstGeom prst="rect">
            <a:avLst/>
          </a:prstGeom>
          <a:noFill/>
        </p:spPr>
        <p:txBody>
          <a:bodyPr wrap="square" rtlCol="0">
            <a:spAutoFit/>
          </a:bodyPr>
          <a:lstStyle/>
          <a:p>
            <a:r>
              <a:rPr lang="en-US" dirty="0"/>
              <a:t>Spark cannot run these stages in parallel.  We should finish the first stage, and then only we can start the next stage.  Why?</a:t>
            </a:r>
          </a:p>
          <a:p>
            <a:r>
              <a:rPr lang="en-US" dirty="0"/>
              <a:t>Because the output of the first stage is an input for the next stage. Isn't it?</a:t>
            </a:r>
          </a:p>
          <a:p>
            <a:endParaRPr lang="en-US" dirty="0"/>
          </a:p>
          <a:p>
            <a:r>
              <a:rPr lang="en-US" dirty="0"/>
              <a:t>So whatever we see here is one spark job, and it is broken down into three stages.  All the stages can run one after the other because the output of one stage is input for the next stage.</a:t>
            </a:r>
            <a:endParaRPr lang="en-SG" dirty="0"/>
          </a:p>
        </p:txBody>
      </p:sp>
    </p:spTree>
    <p:extLst>
      <p:ext uri="{BB962C8B-B14F-4D97-AF65-F5344CB8AC3E}">
        <p14:creationId xmlns:p14="http://schemas.microsoft.com/office/powerpoint/2010/main" val="3777500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64038-4D88-D53D-C32E-9AB289040FE1}"/>
              </a:ext>
            </a:extLst>
          </p:cNvPr>
          <p:cNvSpPr txBox="1"/>
          <p:nvPr/>
        </p:nvSpPr>
        <p:spPr>
          <a:xfrm>
            <a:off x="241738" y="157654"/>
            <a:ext cx="11950262" cy="1477328"/>
          </a:xfrm>
          <a:prstGeom prst="rect">
            <a:avLst/>
          </a:prstGeom>
          <a:noFill/>
        </p:spPr>
        <p:txBody>
          <a:bodyPr wrap="square">
            <a:spAutoFit/>
          </a:bodyPr>
          <a:lstStyle/>
          <a:p>
            <a:r>
              <a:rPr lang="en-SG" dirty="0"/>
              <a:t>But how the output of one stage goes to the next stage?  Let's try to understand that tracing it from the first stage.</a:t>
            </a:r>
          </a:p>
          <a:p>
            <a:r>
              <a:rPr lang="en-SG" dirty="0"/>
              <a:t>What am I doing in the first stage?  I am reading </a:t>
            </a:r>
            <a:r>
              <a:rPr lang="en-SG" dirty="0" err="1"/>
              <a:t>surveyDF</a:t>
            </a:r>
            <a:r>
              <a:rPr lang="en-SG" dirty="0"/>
              <a:t> and repartitioning it to create </a:t>
            </a:r>
            <a:r>
              <a:rPr lang="en-SG" dirty="0" err="1"/>
              <a:t>partitionedSurveyDF</a:t>
            </a:r>
            <a:r>
              <a:rPr lang="en-SG" dirty="0"/>
              <a:t>.</a:t>
            </a:r>
          </a:p>
          <a:p>
            <a:r>
              <a:rPr lang="en-SG" dirty="0"/>
              <a:t>How many partitions do I have in the </a:t>
            </a:r>
            <a:r>
              <a:rPr lang="en-SG" dirty="0" err="1"/>
              <a:t>surveyDF</a:t>
            </a:r>
            <a:r>
              <a:rPr lang="en-SG" dirty="0"/>
              <a:t>? Let's assume I have a single partition. How many partitions do I have in the </a:t>
            </a:r>
            <a:r>
              <a:rPr lang="en-SG" dirty="0" err="1"/>
              <a:t>partitionedSurveyDF</a:t>
            </a:r>
            <a:r>
              <a:rPr lang="en-SG" dirty="0"/>
              <a:t>? Two partitions. Why? Because I wrote my code to repartition it and create two partitions. So it should look like this.</a:t>
            </a:r>
          </a:p>
        </p:txBody>
      </p:sp>
      <p:pic>
        <p:nvPicPr>
          <p:cNvPr id="6" name="Picture 5">
            <a:extLst>
              <a:ext uri="{FF2B5EF4-FFF2-40B4-BE49-F238E27FC236}">
                <a16:creationId xmlns:a16="http://schemas.microsoft.com/office/drawing/2014/main" id="{553A4948-E72F-8D38-9BB9-FEE6AD5DBBD9}"/>
              </a:ext>
            </a:extLst>
          </p:cNvPr>
          <p:cNvPicPr>
            <a:picLocks noChangeAspect="1"/>
          </p:cNvPicPr>
          <p:nvPr/>
        </p:nvPicPr>
        <p:blipFill>
          <a:blip r:embed="rId2"/>
          <a:stretch>
            <a:fillRect/>
          </a:stretch>
        </p:blipFill>
        <p:spPr>
          <a:xfrm>
            <a:off x="171358" y="1621419"/>
            <a:ext cx="5788008" cy="4358966"/>
          </a:xfrm>
          <a:prstGeom prst="rect">
            <a:avLst/>
          </a:prstGeom>
        </p:spPr>
      </p:pic>
      <p:sp>
        <p:nvSpPr>
          <p:cNvPr id="7" name="TextBox 6">
            <a:extLst>
              <a:ext uri="{FF2B5EF4-FFF2-40B4-BE49-F238E27FC236}">
                <a16:creationId xmlns:a16="http://schemas.microsoft.com/office/drawing/2014/main" id="{6D6496CF-8D0C-D2E1-F6A9-9557AAC2A056}"/>
              </a:ext>
            </a:extLst>
          </p:cNvPr>
          <p:cNvSpPr txBox="1"/>
          <p:nvPr/>
        </p:nvSpPr>
        <p:spPr>
          <a:xfrm>
            <a:off x="6056023" y="1474274"/>
            <a:ext cx="6062406" cy="3693319"/>
          </a:xfrm>
          <a:prstGeom prst="rect">
            <a:avLst/>
          </a:prstGeom>
          <a:noFill/>
        </p:spPr>
        <p:txBody>
          <a:bodyPr wrap="square" rtlCol="0">
            <a:spAutoFit/>
          </a:bodyPr>
          <a:lstStyle/>
          <a:p>
            <a:r>
              <a:rPr lang="en-US" dirty="0"/>
              <a:t>So this entire thing of stage one becomes a task. And the final output of the stage must be stored in an exchange buffer. Let's call it to write exchange.  Now the output of one stage becomes the input of the next stage. So the next stage starts with the exchange buffer. Let's call it the read exchange.</a:t>
            </a:r>
          </a:p>
          <a:p>
            <a:endParaRPr lang="en-US" dirty="0"/>
          </a:p>
          <a:p>
            <a:r>
              <a:rPr lang="en-US" dirty="0"/>
              <a:t>Spark is a distributed system. So the Write exchange and the read exchange may be on two different worker nodes. </a:t>
            </a:r>
            <a:r>
              <a:rPr lang="en-US" b="1" dirty="0"/>
              <a:t>It may be on the same worker, but it can be on two different works.</a:t>
            </a:r>
          </a:p>
          <a:p>
            <a:r>
              <a:rPr lang="en-US" dirty="0"/>
              <a:t>So we must consider a copy of data partitions from the Write exchange to the read exchange. And this copy operation is popularly known as the Shuffle/Sort operation. T</a:t>
            </a:r>
            <a:r>
              <a:rPr lang="en-US" b="1" dirty="0"/>
              <a:t>he shuffle/sort is not a plain copy of data.</a:t>
            </a:r>
            <a:endParaRPr lang="en-SG" b="1" dirty="0"/>
          </a:p>
        </p:txBody>
      </p:sp>
      <p:sp>
        <p:nvSpPr>
          <p:cNvPr id="8" name="TextBox 7">
            <a:extLst>
              <a:ext uri="{FF2B5EF4-FFF2-40B4-BE49-F238E27FC236}">
                <a16:creationId xmlns:a16="http://schemas.microsoft.com/office/drawing/2014/main" id="{C8B233B0-1C5E-D0B7-86BB-63B3DF576353}"/>
              </a:ext>
            </a:extLst>
          </p:cNvPr>
          <p:cNvSpPr txBox="1"/>
          <p:nvPr/>
        </p:nvSpPr>
        <p:spPr>
          <a:xfrm>
            <a:off x="6142267" y="5255166"/>
            <a:ext cx="5976162" cy="646331"/>
          </a:xfrm>
          <a:prstGeom prst="rect">
            <a:avLst/>
          </a:prstGeom>
          <a:noFill/>
        </p:spPr>
        <p:txBody>
          <a:bodyPr wrap="square" rtlCol="0">
            <a:spAutoFit/>
          </a:bodyPr>
          <a:lstStyle/>
          <a:p>
            <a:r>
              <a:rPr lang="en-US" dirty="0"/>
              <a:t>But do remember some points here. The stage ends with a wide dependency transformation, and hence it requires a</a:t>
            </a:r>
            <a:endParaRPr lang="en-SG" dirty="0"/>
          </a:p>
        </p:txBody>
      </p:sp>
      <p:sp>
        <p:nvSpPr>
          <p:cNvPr id="9" name="TextBox 8">
            <a:extLst>
              <a:ext uri="{FF2B5EF4-FFF2-40B4-BE49-F238E27FC236}">
                <a16:creationId xmlns:a16="http://schemas.microsoft.com/office/drawing/2014/main" id="{E73BFA85-02B5-B7F8-38A5-FEC73C00BE7E}"/>
              </a:ext>
            </a:extLst>
          </p:cNvPr>
          <p:cNvSpPr txBox="1"/>
          <p:nvPr/>
        </p:nvSpPr>
        <p:spPr>
          <a:xfrm>
            <a:off x="73571" y="5896303"/>
            <a:ext cx="11947071" cy="646331"/>
          </a:xfrm>
          <a:prstGeom prst="rect">
            <a:avLst/>
          </a:prstGeom>
          <a:noFill/>
        </p:spPr>
        <p:txBody>
          <a:bodyPr wrap="square" rtlCol="0">
            <a:spAutoFit/>
          </a:bodyPr>
          <a:lstStyle/>
          <a:p>
            <a:r>
              <a:rPr lang="en-US" dirty="0"/>
              <a:t>shuffle/sort of the data. The Shuffle/Sort is an expensive operation in the Spark cluster. It requires a write exchange buffer and a read exchange buffer.  The data from the write exchange buffer is sent to the read exchange buffer over the network.</a:t>
            </a:r>
            <a:endParaRPr lang="en-SG" dirty="0"/>
          </a:p>
        </p:txBody>
      </p:sp>
    </p:spTree>
    <p:extLst>
      <p:ext uri="{BB962C8B-B14F-4D97-AF65-F5344CB8AC3E}">
        <p14:creationId xmlns:p14="http://schemas.microsoft.com/office/powerpoint/2010/main" val="4198888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82BEA-8E11-BDD7-103E-DBCCC71AD9FA}"/>
              </a:ext>
            </a:extLst>
          </p:cNvPr>
          <p:cNvPicPr>
            <a:picLocks noChangeAspect="1"/>
          </p:cNvPicPr>
          <p:nvPr/>
        </p:nvPicPr>
        <p:blipFill>
          <a:blip r:embed="rId2"/>
          <a:stretch>
            <a:fillRect/>
          </a:stretch>
        </p:blipFill>
        <p:spPr>
          <a:xfrm>
            <a:off x="115614" y="1606795"/>
            <a:ext cx="6578938" cy="3245017"/>
          </a:xfrm>
          <a:prstGeom prst="rect">
            <a:avLst/>
          </a:prstGeom>
        </p:spPr>
      </p:pic>
      <p:sp>
        <p:nvSpPr>
          <p:cNvPr id="6" name="TextBox 5">
            <a:extLst>
              <a:ext uri="{FF2B5EF4-FFF2-40B4-BE49-F238E27FC236}">
                <a16:creationId xmlns:a16="http://schemas.microsoft.com/office/drawing/2014/main" id="{20214548-FD95-821D-6D49-305C3BC4BA75}"/>
              </a:ext>
            </a:extLst>
          </p:cNvPr>
          <p:cNvSpPr txBox="1"/>
          <p:nvPr/>
        </p:nvSpPr>
        <p:spPr>
          <a:xfrm>
            <a:off x="115614" y="283779"/>
            <a:ext cx="10951779" cy="1200329"/>
          </a:xfrm>
          <a:prstGeom prst="rect">
            <a:avLst/>
          </a:prstGeom>
          <a:noFill/>
        </p:spPr>
        <p:txBody>
          <a:bodyPr wrap="square" rtlCol="0">
            <a:spAutoFit/>
          </a:bodyPr>
          <a:lstStyle/>
          <a:p>
            <a:r>
              <a:rPr lang="en-US" dirty="0"/>
              <a:t>Now let's come to the second stage.  The read exchange has got two partitions. Why? Because I created two partitions in the Write exchange of stage one.   And I also configured spark shuffle partitions to ensure I preserve those two partitions in the read exchange.  So I will have two input partitions here.  And now I can run these transformations in parallel on those two partitions. So this is how it looks.</a:t>
            </a:r>
            <a:endParaRPr lang="en-SG" dirty="0"/>
          </a:p>
        </p:txBody>
      </p:sp>
      <p:sp>
        <p:nvSpPr>
          <p:cNvPr id="7" name="TextBox 6">
            <a:extLst>
              <a:ext uri="{FF2B5EF4-FFF2-40B4-BE49-F238E27FC236}">
                <a16:creationId xmlns:a16="http://schemas.microsoft.com/office/drawing/2014/main" id="{5A497DCD-A458-6D86-316B-30A2EA94D366}"/>
              </a:ext>
            </a:extLst>
          </p:cNvPr>
          <p:cNvSpPr txBox="1"/>
          <p:nvPr/>
        </p:nvSpPr>
        <p:spPr>
          <a:xfrm>
            <a:off x="6989379" y="1606796"/>
            <a:ext cx="4750676" cy="2585323"/>
          </a:xfrm>
          <a:prstGeom prst="rect">
            <a:avLst/>
          </a:prstGeom>
          <a:noFill/>
        </p:spPr>
        <p:txBody>
          <a:bodyPr wrap="square" rtlCol="0">
            <a:spAutoFit/>
          </a:bodyPr>
          <a:lstStyle/>
          <a:p>
            <a:r>
              <a:rPr lang="en-US" dirty="0"/>
              <a:t>Spark can execute the same plan in parallel on two partitions because I have two partitions.</a:t>
            </a:r>
          </a:p>
          <a:p>
            <a:endParaRPr lang="en-US" dirty="0"/>
          </a:p>
          <a:p>
            <a:r>
              <a:rPr lang="en-US" dirty="0"/>
              <a:t>And this is what we call a task.</a:t>
            </a:r>
          </a:p>
          <a:p>
            <a:endParaRPr lang="en-US" dirty="0"/>
          </a:p>
          <a:p>
            <a:r>
              <a:rPr lang="en-US" dirty="0"/>
              <a:t>So I can have two parallel tasks in stage two.</a:t>
            </a:r>
          </a:p>
          <a:p>
            <a:endParaRPr lang="en-US" dirty="0"/>
          </a:p>
          <a:p>
            <a:r>
              <a:rPr lang="en-US" dirty="0"/>
              <a:t>Stage two also ends with a wide dependency transformation.</a:t>
            </a:r>
            <a:endParaRPr lang="en-SG" dirty="0"/>
          </a:p>
        </p:txBody>
      </p:sp>
      <p:sp>
        <p:nvSpPr>
          <p:cNvPr id="8" name="TextBox 7">
            <a:extLst>
              <a:ext uri="{FF2B5EF4-FFF2-40B4-BE49-F238E27FC236}">
                <a16:creationId xmlns:a16="http://schemas.microsoft.com/office/drawing/2014/main" id="{4A15EA14-2CFE-F9E2-0139-FD62DDA84E1C}"/>
              </a:ext>
            </a:extLst>
          </p:cNvPr>
          <p:cNvSpPr txBox="1"/>
          <p:nvPr/>
        </p:nvSpPr>
        <p:spPr>
          <a:xfrm>
            <a:off x="115613" y="5118538"/>
            <a:ext cx="6873765" cy="1754326"/>
          </a:xfrm>
          <a:prstGeom prst="rect">
            <a:avLst/>
          </a:prstGeom>
          <a:noFill/>
        </p:spPr>
        <p:txBody>
          <a:bodyPr wrap="square" rtlCol="0">
            <a:spAutoFit/>
          </a:bodyPr>
          <a:lstStyle/>
          <a:p>
            <a:r>
              <a:rPr lang="en-US" dirty="0"/>
              <a:t>So we again need a shuffle/sort operation here. The connection between stage two and stage three looks like this.</a:t>
            </a:r>
          </a:p>
          <a:p>
            <a:endParaRPr lang="en-US" dirty="0"/>
          </a:p>
          <a:p>
            <a:r>
              <a:rPr lang="en-US" dirty="0"/>
              <a:t>Now let's assume I am still keeping two partitions, so my stage three can also run parallel like this. Make sense? </a:t>
            </a:r>
          </a:p>
          <a:p>
            <a:r>
              <a:rPr lang="en-US" dirty="0"/>
              <a:t>And this is how the final execution plan looks like.</a:t>
            </a:r>
            <a:endParaRPr lang="en-SG" dirty="0"/>
          </a:p>
        </p:txBody>
      </p:sp>
      <p:pic>
        <p:nvPicPr>
          <p:cNvPr id="11" name="Picture 10">
            <a:extLst>
              <a:ext uri="{FF2B5EF4-FFF2-40B4-BE49-F238E27FC236}">
                <a16:creationId xmlns:a16="http://schemas.microsoft.com/office/drawing/2014/main" id="{AF7A2F64-1737-0FE3-C5D3-43172B6118BF}"/>
              </a:ext>
            </a:extLst>
          </p:cNvPr>
          <p:cNvPicPr>
            <a:picLocks noChangeAspect="1"/>
          </p:cNvPicPr>
          <p:nvPr/>
        </p:nvPicPr>
        <p:blipFill>
          <a:blip r:embed="rId3"/>
          <a:stretch>
            <a:fillRect/>
          </a:stretch>
        </p:blipFill>
        <p:spPr>
          <a:xfrm>
            <a:off x="7118411" y="4401475"/>
            <a:ext cx="2929479" cy="2343270"/>
          </a:xfrm>
          <a:prstGeom prst="rect">
            <a:avLst/>
          </a:prstGeom>
        </p:spPr>
      </p:pic>
    </p:spTree>
    <p:extLst>
      <p:ext uri="{BB962C8B-B14F-4D97-AF65-F5344CB8AC3E}">
        <p14:creationId xmlns:p14="http://schemas.microsoft.com/office/powerpoint/2010/main" val="724304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BF50FB-5CBC-F375-4AA6-90BF24395A07}"/>
              </a:ext>
            </a:extLst>
          </p:cNvPr>
          <p:cNvPicPr>
            <a:picLocks noChangeAspect="1"/>
          </p:cNvPicPr>
          <p:nvPr/>
        </p:nvPicPr>
        <p:blipFill>
          <a:blip r:embed="rId2"/>
          <a:stretch>
            <a:fillRect/>
          </a:stretch>
        </p:blipFill>
        <p:spPr>
          <a:xfrm>
            <a:off x="716553" y="851339"/>
            <a:ext cx="10046040" cy="4545380"/>
          </a:xfrm>
          <a:prstGeom prst="rect">
            <a:avLst/>
          </a:prstGeom>
        </p:spPr>
      </p:pic>
    </p:spTree>
    <p:extLst>
      <p:ext uri="{BB962C8B-B14F-4D97-AF65-F5344CB8AC3E}">
        <p14:creationId xmlns:p14="http://schemas.microsoft.com/office/powerpoint/2010/main" val="2699555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E65B4-3E99-2170-1A96-261652ECDE6D}"/>
              </a:ext>
            </a:extLst>
          </p:cNvPr>
          <p:cNvSpPr txBox="1"/>
          <p:nvPr/>
        </p:nvSpPr>
        <p:spPr>
          <a:xfrm>
            <a:off x="105103" y="115613"/>
            <a:ext cx="11929242" cy="6740307"/>
          </a:xfrm>
          <a:prstGeom prst="rect">
            <a:avLst/>
          </a:prstGeom>
          <a:noFill/>
        </p:spPr>
        <p:txBody>
          <a:bodyPr wrap="square">
            <a:spAutoFit/>
          </a:bodyPr>
          <a:lstStyle/>
          <a:p>
            <a:r>
              <a:rPr lang="en-SG" dirty="0"/>
              <a:t>So the Spark driver starts with a logical query plan of a job and converts it to a runtime execution plan. And this is how the runtime execution plan looks for my example spark job.</a:t>
            </a:r>
          </a:p>
          <a:p>
            <a:endParaRPr lang="en-SG" dirty="0"/>
          </a:p>
          <a:p>
            <a:r>
              <a:rPr lang="en-SG" dirty="0"/>
              <a:t>And it helps you understand the following concepts. Let's quickly revise all these terms.  </a:t>
            </a:r>
            <a:r>
              <a:rPr lang="en-SG" b="1" dirty="0"/>
              <a:t>Spark creates one job for each action.</a:t>
            </a:r>
            <a:r>
              <a:rPr lang="en-SG" dirty="0"/>
              <a:t> This </a:t>
            </a:r>
            <a:r>
              <a:rPr lang="en-SG" u="sng" dirty="0"/>
              <a:t>job may contain a series of multiple transformations</a:t>
            </a:r>
            <a:r>
              <a:rPr lang="en-SG" dirty="0"/>
              <a:t>. The Spark engine will optimize those transformations and create a logical plan for the job.</a:t>
            </a:r>
          </a:p>
          <a:p>
            <a:endParaRPr lang="en-SG" dirty="0"/>
          </a:p>
          <a:p>
            <a:r>
              <a:rPr lang="en-SG" dirty="0"/>
              <a:t>Then </a:t>
            </a:r>
            <a:r>
              <a:rPr lang="en-SG" b="1" dirty="0"/>
              <a:t>spark will break the logical plan at the end of every wide dependency and create two or more stages</a:t>
            </a:r>
            <a:r>
              <a:rPr lang="en-SG" dirty="0"/>
              <a:t>. If you </a:t>
            </a:r>
            <a:r>
              <a:rPr lang="en-SG" b="1" dirty="0"/>
              <a:t>do not have any wide dependency</a:t>
            </a:r>
            <a:r>
              <a:rPr lang="en-SG" dirty="0"/>
              <a:t>, your plan</a:t>
            </a:r>
            <a:r>
              <a:rPr lang="en-SG" b="1" dirty="0"/>
              <a:t> will be a single-stage plan</a:t>
            </a:r>
            <a:r>
              <a:rPr lang="en-SG" dirty="0"/>
              <a:t>. </a:t>
            </a:r>
            <a:r>
              <a:rPr lang="en-SG" b="1" dirty="0"/>
              <a:t>But if you have N wide-dependencies, your plan should have N+1 stages</a:t>
            </a:r>
            <a:r>
              <a:rPr lang="en-SG" dirty="0"/>
              <a:t>. Data from one stage to another stage is shared using the </a:t>
            </a:r>
            <a:r>
              <a:rPr lang="en-SG" b="1" dirty="0"/>
              <a:t>shuffle/sort operation.</a:t>
            </a:r>
          </a:p>
          <a:p>
            <a:endParaRPr lang="en-SG" dirty="0"/>
          </a:p>
          <a:p>
            <a:r>
              <a:rPr lang="en-SG" dirty="0"/>
              <a:t>Now </a:t>
            </a:r>
            <a:r>
              <a:rPr lang="en-SG" b="1" dirty="0"/>
              <a:t>each stage may be executed as one or more parallel tasks</a:t>
            </a:r>
            <a:r>
              <a:rPr lang="en-SG" dirty="0"/>
              <a:t>. The </a:t>
            </a:r>
            <a:r>
              <a:rPr lang="en-SG" b="1" dirty="0"/>
              <a:t>number of tasks in the stage</a:t>
            </a:r>
            <a:r>
              <a:rPr lang="en-SG" dirty="0"/>
              <a:t> is </a:t>
            </a:r>
            <a:r>
              <a:rPr lang="en-SG" b="1" dirty="0"/>
              <a:t>equal</a:t>
            </a:r>
            <a:r>
              <a:rPr lang="en-SG" dirty="0"/>
              <a:t> to the </a:t>
            </a:r>
            <a:r>
              <a:rPr lang="en-SG" b="1" dirty="0"/>
              <a:t>number of input partitions</a:t>
            </a:r>
            <a:r>
              <a:rPr lang="en-SG" dirty="0"/>
              <a:t>.  In our example, the first stage starts with one single partition.  So it can have a maximum of one parallel task.</a:t>
            </a:r>
          </a:p>
          <a:p>
            <a:r>
              <a:rPr lang="en-SG" dirty="0"/>
              <a:t>We made sure two partitions in the second stage. So we can have two parallel tasks in stage two.</a:t>
            </a:r>
          </a:p>
          <a:p>
            <a:endParaRPr lang="en-SG" dirty="0"/>
          </a:p>
          <a:p>
            <a:r>
              <a:rPr lang="en-SG" dirty="0"/>
              <a:t>If I create 100 partitions for stage two, I can have 100 parallel tasks for stage two. The task is the most critical concept for a Spark job. We learned all this so we can reach the task level and understand what a task is. A task is the smallest unit of work in a Spark job. The Spark driver assigns these tasks to the executors and asks them to do the work. The executor needs the following things to perform the task.  </a:t>
            </a:r>
            <a:r>
              <a:rPr lang="en-SG" b="1" dirty="0"/>
              <a:t>1.The task Code and 2. Data Partition</a:t>
            </a:r>
          </a:p>
          <a:p>
            <a:endParaRPr lang="en-SG" b="1" dirty="0"/>
          </a:p>
          <a:p>
            <a:r>
              <a:rPr lang="en-SG" dirty="0"/>
              <a:t>So the driver is responsible for assigning a task to the executor. The executor will ask for the code or API to be executed for the task. It will also ask for the data frame partition on which to execute the given code.  The application driver facilitates both these things to the executor, and the executor performs the task.</a:t>
            </a:r>
          </a:p>
          <a:p>
            <a:endParaRPr lang="en-SG" dirty="0"/>
          </a:p>
        </p:txBody>
      </p:sp>
    </p:spTree>
    <p:extLst>
      <p:ext uri="{BB962C8B-B14F-4D97-AF65-F5344CB8AC3E}">
        <p14:creationId xmlns:p14="http://schemas.microsoft.com/office/powerpoint/2010/main" val="3914938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68525-09AC-D0ED-7CF5-9E1EBB3CECBB}"/>
              </a:ext>
            </a:extLst>
          </p:cNvPr>
          <p:cNvPicPr>
            <a:picLocks noChangeAspect="1"/>
          </p:cNvPicPr>
          <p:nvPr/>
        </p:nvPicPr>
        <p:blipFill>
          <a:blip r:embed="rId2"/>
          <a:stretch>
            <a:fillRect/>
          </a:stretch>
        </p:blipFill>
        <p:spPr>
          <a:xfrm>
            <a:off x="167127" y="98554"/>
            <a:ext cx="6350326" cy="5566522"/>
          </a:xfrm>
          <a:prstGeom prst="rect">
            <a:avLst/>
          </a:prstGeom>
        </p:spPr>
      </p:pic>
      <p:sp>
        <p:nvSpPr>
          <p:cNvPr id="4" name="TextBox 3">
            <a:extLst>
              <a:ext uri="{FF2B5EF4-FFF2-40B4-BE49-F238E27FC236}">
                <a16:creationId xmlns:a16="http://schemas.microsoft.com/office/drawing/2014/main" id="{0DCE5D16-4A4B-D06F-5B3E-336B126D2C85}"/>
              </a:ext>
            </a:extLst>
          </p:cNvPr>
          <p:cNvSpPr txBox="1"/>
          <p:nvPr/>
        </p:nvSpPr>
        <p:spPr>
          <a:xfrm>
            <a:off x="6695090" y="325820"/>
            <a:ext cx="5391807" cy="2308324"/>
          </a:xfrm>
          <a:prstGeom prst="rect">
            <a:avLst/>
          </a:prstGeom>
          <a:noFill/>
        </p:spPr>
        <p:txBody>
          <a:bodyPr wrap="square" rtlCol="0">
            <a:spAutoFit/>
          </a:bodyPr>
          <a:lstStyle/>
          <a:p>
            <a:r>
              <a:rPr lang="en-US" dirty="0"/>
              <a:t>Now let's see how this plan fits into the cluster.</a:t>
            </a:r>
          </a:p>
          <a:p>
            <a:endParaRPr lang="en-US" dirty="0"/>
          </a:p>
          <a:p>
            <a:r>
              <a:rPr lang="en-US" dirty="0"/>
              <a:t>So here is my spark cluster. I have a driver and four executors. Each executor will have one JVM process. But I assigned 4 CPU cores to each executor. So, my Executor-JVM can create four parallel threads.</a:t>
            </a:r>
          </a:p>
          <a:p>
            <a:endParaRPr lang="en-US" dirty="0"/>
          </a:p>
          <a:p>
            <a:r>
              <a:rPr lang="en-US" dirty="0"/>
              <a:t>And that's the slot capacity of my executor.</a:t>
            </a:r>
            <a:endParaRPr lang="en-SG" dirty="0"/>
          </a:p>
        </p:txBody>
      </p:sp>
    </p:spTree>
    <p:extLst>
      <p:ext uri="{BB962C8B-B14F-4D97-AF65-F5344CB8AC3E}">
        <p14:creationId xmlns:p14="http://schemas.microsoft.com/office/powerpoint/2010/main" val="81491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A8E137C-1D6D-D284-CAEB-329030EF6110}"/>
              </a:ext>
            </a:extLst>
          </p:cNvPr>
          <p:cNvSpPr txBox="1"/>
          <p:nvPr/>
        </p:nvSpPr>
        <p:spPr>
          <a:xfrm>
            <a:off x="136643" y="268793"/>
            <a:ext cx="11845149" cy="1200329"/>
          </a:xfrm>
          <a:prstGeom prst="rect">
            <a:avLst/>
          </a:prstGeom>
          <a:noFill/>
        </p:spPr>
        <p:txBody>
          <a:bodyPr wrap="square">
            <a:spAutoFit/>
          </a:bodyPr>
          <a:lstStyle/>
          <a:p>
            <a:pPr algn="l"/>
            <a:r>
              <a:rPr lang="en-US" b="1" i="0" dirty="0">
                <a:solidFill>
                  <a:srgbClr val="292929"/>
                </a:solidFill>
                <a:effectLst/>
                <a:latin typeface="sohne"/>
              </a:rPr>
              <a:t>How do I create multiple sessions?</a:t>
            </a:r>
          </a:p>
          <a:p>
            <a:pPr algn="l"/>
            <a:r>
              <a:rPr lang="en-US" b="0" i="0" dirty="0">
                <a:solidFill>
                  <a:srgbClr val="292929"/>
                </a:solidFill>
                <a:effectLst/>
                <a:latin typeface="source-serif-pro"/>
              </a:rPr>
              <a:t>Spark gives a straight forward API to create a new session which shares the same spark context. </a:t>
            </a:r>
            <a:r>
              <a:rPr lang="en-US" b="1" i="1" dirty="0" err="1">
                <a:solidFill>
                  <a:srgbClr val="292929"/>
                </a:solidFill>
                <a:effectLst/>
                <a:latin typeface="source-serif-pro"/>
              </a:rPr>
              <a:t>spark.newSession</a:t>
            </a:r>
            <a:r>
              <a:rPr lang="en-US" b="1" i="1" dirty="0">
                <a:solidFill>
                  <a:srgbClr val="292929"/>
                </a:solidFill>
                <a:effectLst/>
                <a:latin typeface="source-serif-pro"/>
              </a:rPr>
              <a:t>() </a:t>
            </a:r>
            <a:r>
              <a:rPr lang="en-US" b="0" i="0" dirty="0">
                <a:solidFill>
                  <a:srgbClr val="292929"/>
                </a:solidFill>
                <a:effectLst/>
                <a:latin typeface="source-serif-pro"/>
              </a:rPr>
              <a:t>creates a new spark session object. If we look closely at the hash of the </a:t>
            </a:r>
            <a:r>
              <a:rPr lang="en-US" b="1" i="1" dirty="0">
                <a:solidFill>
                  <a:srgbClr val="292929"/>
                </a:solidFill>
                <a:effectLst/>
                <a:latin typeface="source-serif-pro"/>
              </a:rPr>
              <a:t>spark</a:t>
            </a:r>
            <a:r>
              <a:rPr lang="en-US" b="0" i="0" dirty="0">
                <a:solidFill>
                  <a:srgbClr val="292929"/>
                </a:solidFill>
                <a:effectLst/>
                <a:latin typeface="source-serif-pro"/>
              </a:rPr>
              <a:t> and </a:t>
            </a:r>
            <a:r>
              <a:rPr lang="en-US" b="1" i="0" dirty="0">
                <a:solidFill>
                  <a:srgbClr val="292929"/>
                </a:solidFill>
                <a:effectLst/>
                <a:latin typeface="source-serif-pro"/>
              </a:rPr>
              <a:t>session2</a:t>
            </a:r>
            <a:r>
              <a:rPr lang="en-US" b="0" i="0" dirty="0">
                <a:solidFill>
                  <a:srgbClr val="292929"/>
                </a:solidFill>
                <a:effectLst/>
                <a:latin typeface="source-serif-pro"/>
              </a:rPr>
              <a:t> , they both are different. In contrast, the underneath spark context is the same.</a:t>
            </a:r>
          </a:p>
        </p:txBody>
      </p:sp>
      <p:sp>
        <p:nvSpPr>
          <p:cNvPr id="3" name="TextBox 2">
            <a:extLst>
              <a:ext uri="{FF2B5EF4-FFF2-40B4-BE49-F238E27FC236}">
                <a16:creationId xmlns:a16="http://schemas.microsoft.com/office/drawing/2014/main" id="{FD95AC20-5C32-2759-AD0B-A3091734FDA3}"/>
              </a:ext>
            </a:extLst>
          </p:cNvPr>
          <p:cNvSpPr txBox="1"/>
          <p:nvPr/>
        </p:nvSpPr>
        <p:spPr>
          <a:xfrm>
            <a:off x="231228" y="1534512"/>
            <a:ext cx="11750564" cy="2308324"/>
          </a:xfrm>
          <a:prstGeom prst="rect">
            <a:avLst/>
          </a:prstGeom>
          <a:noFill/>
        </p:spPr>
        <p:txBody>
          <a:bodyPr wrap="square" rtlCol="0">
            <a:spAutoFit/>
          </a:bodyPr>
          <a:lstStyle/>
          <a:p>
            <a:r>
              <a:rPr lang="en-SG" dirty="0" err="1"/>
              <a:t>scala</a:t>
            </a:r>
            <a:r>
              <a:rPr lang="en-SG" dirty="0"/>
              <a:t>&gt; </a:t>
            </a:r>
            <a:r>
              <a:rPr lang="en-SG" dirty="0" err="1"/>
              <a:t>val</a:t>
            </a:r>
            <a:r>
              <a:rPr lang="en-SG" dirty="0"/>
              <a:t> </a:t>
            </a:r>
            <a:r>
              <a:rPr lang="en-SG" b="1" dirty="0"/>
              <a:t>session2</a:t>
            </a:r>
            <a:r>
              <a:rPr lang="en-SG" dirty="0"/>
              <a:t> = </a:t>
            </a:r>
            <a:r>
              <a:rPr lang="en-SG" dirty="0" err="1"/>
              <a:t>spark.newSession</a:t>
            </a:r>
            <a:r>
              <a:rPr lang="en-SG" dirty="0"/>
              <a:t>()</a:t>
            </a:r>
          </a:p>
          <a:p>
            <a:r>
              <a:rPr lang="en-SG" dirty="0"/>
              <a:t>session2: </a:t>
            </a:r>
            <a:r>
              <a:rPr lang="en-SG" dirty="0" err="1"/>
              <a:t>org.apache.spark.sql.SparkSession</a:t>
            </a:r>
            <a:r>
              <a:rPr lang="en-SG" dirty="0"/>
              <a:t> = org.apache.spark.sql.S</a:t>
            </a:r>
            <a:r>
              <a:rPr lang="en-SG" b="1" dirty="0"/>
              <a:t>parkSession@691fffb9</a:t>
            </a:r>
          </a:p>
          <a:p>
            <a:r>
              <a:rPr lang="en-SG" dirty="0" err="1"/>
              <a:t>scala</a:t>
            </a:r>
            <a:r>
              <a:rPr lang="en-SG" dirty="0"/>
              <a:t>&gt; </a:t>
            </a:r>
            <a:r>
              <a:rPr lang="en-SG" b="1" dirty="0"/>
              <a:t>spark</a:t>
            </a:r>
          </a:p>
          <a:p>
            <a:r>
              <a:rPr lang="en-SG" dirty="0"/>
              <a:t>res22: </a:t>
            </a:r>
            <a:r>
              <a:rPr lang="en-SG" dirty="0" err="1"/>
              <a:t>org.apache.spark.sql.SparkSession</a:t>
            </a:r>
            <a:r>
              <a:rPr lang="en-SG" dirty="0"/>
              <a:t> = org.apache.spark.sql.</a:t>
            </a:r>
            <a:r>
              <a:rPr lang="en-SG" b="1" dirty="0"/>
              <a:t>SparkSession@506bc254</a:t>
            </a:r>
          </a:p>
          <a:p>
            <a:r>
              <a:rPr lang="en-SG" dirty="0" err="1"/>
              <a:t>scala</a:t>
            </a:r>
            <a:r>
              <a:rPr lang="en-SG" dirty="0"/>
              <a:t>&gt; </a:t>
            </a:r>
            <a:r>
              <a:rPr lang="en-SG" b="1" dirty="0" err="1"/>
              <a:t>spark.sparkContext</a:t>
            </a:r>
            <a:endParaRPr lang="en-SG" b="1" dirty="0"/>
          </a:p>
          <a:p>
            <a:r>
              <a:rPr lang="en-SG" dirty="0"/>
              <a:t>res26: </a:t>
            </a:r>
            <a:r>
              <a:rPr lang="en-SG" dirty="0" err="1"/>
              <a:t>org.apache.spark.SparkContext</a:t>
            </a:r>
            <a:r>
              <a:rPr lang="en-SG" dirty="0"/>
              <a:t> = org.apache.spark.</a:t>
            </a:r>
            <a:r>
              <a:rPr lang="en-SG" b="1" dirty="0"/>
              <a:t>SparkContext@715fceaf</a:t>
            </a:r>
          </a:p>
          <a:p>
            <a:r>
              <a:rPr lang="en-SG" dirty="0" err="1"/>
              <a:t>scala</a:t>
            </a:r>
            <a:r>
              <a:rPr lang="en-SG" dirty="0"/>
              <a:t>&gt; </a:t>
            </a:r>
            <a:r>
              <a:rPr lang="en-SG" b="1" dirty="0"/>
              <a:t>session2.sparkContext</a:t>
            </a:r>
          </a:p>
          <a:p>
            <a:r>
              <a:rPr lang="en-SG" dirty="0"/>
              <a:t>res27: </a:t>
            </a:r>
            <a:r>
              <a:rPr lang="en-SG" dirty="0" err="1"/>
              <a:t>org.apache.spark.SparkContext</a:t>
            </a:r>
            <a:r>
              <a:rPr lang="en-SG" dirty="0"/>
              <a:t> = org.apache.spark.</a:t>
            </a:r>
            <a:r>
              <a:rPr lang="en-SG" b="1" dirty="0"/>
              <a:t>SparkContext@715fceaf</a:t>
            </a:r>
          </a:p>
        </p:txBody>
      </p:sp>
      <p:sp>
        <p:nvSpPr>
          <p:cNvPr id="7" name="TextBox 6">
            <a:extLst>
              <a:ext uri="{FF2B5EF4-FFF2-40B4-BE49-F238E27FC236}">
                <a16:creationId xmlns:a16="http://schemas.microsoft.com/office/drawing/2014/main" id="{E7745ED5-9D77-439D-1DED-926FCBDD9227}"/>
              </a:ext>
            </a:extLst>
          </p:cNvPr>
          <p:cNvSpPr txBox="1"/>
          <p:nvPr/>
        </p:nvSpPr>
        <p:spPr>
          <a:xfrm>
            <a:off x="231228" y="4319195"/>
            <a:ext cx="11529848" cy="1754326"/>
          </a:xfrm>
          <a:prstGeom prst="rect">
            <a:avLst/>
          </a:prstGeom>
          <a:noFill/>
        </p:spPr>
        <p:txBody>
          <a:bodyPr wrap="square">
            <a:spAutoFit/>
          </a:bodyPr>
          <a:lstStyle/>
          <a:p>
            <a:r>
              <a:rPr lang="en-SG" dirty="0"/>
              <a:t>Also, we can verify that the spark session gives a unified view of all the contexts and isolation of configuration and environment. We can directly query without creating a SQL Context like we used and run the queries similarly. </a:t>
            </a:r>
          </a:p>
          <a:p>
            <a:endParaRPr lang="en-SG" dirty="0"/>
          </a:p>
          <a:p>
            <a:r>
              <a:rPr lang="en-SG" dirty="0"/>
              <a:t>Let’s say we have a table called </a:t>
            </a:r>
            <a:r>
              <a:rPr lang="en-SG" b="1" dirty="0"/>
              <a:t>people_session1</a:t>
            </a:r>
            <a:r>
              <a:rPr lang="en-SG" dirty="0"/>
              <a:t>. This table will be only visible in the session spark . Let's say we created a new session </a:t>
            </a:r>
            <a:r>
              <a:rPr lang="en-SG" b="1" dirty="0"/>
              <a:t>session2</a:t>
            </a:r>
            <a:r>
              <a:rPr lang="en-SG" dirty="0"/>
              <a:t> .These tables won’t be visible for when we try to access them and also we can create another table with the same name without affecting the table in spark session.</a:t>
            </a:r>
          </a:p>
        </p:txBody>
      </p:sp>
    </p:spTree>
    <p:extLst>
      <p:ext uri="{BB962C8B-B14F-4D97-AF65-F5344CB8AC3E}">
        <p14:creationId xmlns:p14="http://schemas.microsoft.com/office/powerpoint/2010/main" val="235773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2A270-65E2-D920-6DC0-61715EF4B56E}"/>
              </a:ext>
            </a:extLst>
          </p:cNvPr>
          <p:cNvPicPr>
            <a:picLocks noChangeAspect="1"/>
          </p:cNvPicPr>
          <p:nvPr/>
        </p:nvPicPr>
        <p:blipFill>
          <a:blip r:embed="rId2"/>
          <a:stretch>
            <a:fillRect/>
          </a:stretch>
        </p:blipFill>
        <p:spPr>
          <a:xfrm>
            <a:off x="7299887" y="151325"/>
            <a:ext cx="2426983" cy="3275865"/>
          </a:xfrm>
          <a:prstGeom prst="rect">
            <a:avLst/>
          </a:prstGeom>
        </p:spPr>
      </p:pic>
      <p:sp>
        <p:nvSpPr>
          <p:cNvPr id="4" name="TextBox 3">
            <a:extLst>
              <a:ext uri="{FF2B5EF4-FFF2-40B4-BE49-F238E27FC236}">
                <a16:creationId xmlns:a16="http://schemas.microsoft.com/office/drawing/2014/main" id="{CB322CFA-A30D-FC1F-2CBF-D2645EE85A09}"/>
              </a:ext>
            </a:extLst>
          </p:cNvPr>
          <p:cNvSpPr txBox="1"/>
          <p:nvPr/>
        </p:nvSpPr>
        <p:spPr>
          <a:xfrm>
            <a:off x="273269" y="151325"/>
            <a:ext cx="7083972" cy="1200329"/>
          </a:xfrm>
          <a:prstGeom prst="rect">
            <a:avLst/>
          </a:prstGeom>
          <a:noFill/>
        </p:spPr>
        <p:txBody>
          <a:bodyPr wrap="square">
            <a:spAutoFit/>
          </a:bodyPr>
          <a:lstStyle/>
          <a:p>
            <a:r>
              <a:rPr lang="en-US" dirty="0"/>
              <a:t> It looks like this.  </a:t>
            </a:r>
          </a:p>
          <a:p>
            <a:r>
              <a:rPr lang="en-US" dirty="0"/>
              <a:t>So each executor can have four parallel threads, and we call them executor slots.  The drive knows how many slots do we have at each executor.</a:t>
            </a:r>
            <a:endParaRPr lang="en-SG" dirty="0"/>
          </a:p>
        </p:txBody>
      </p:sp>
      <p:sp>
        <p:nvSpPr>
          <p:cNvPr id="6" name="TextBox 5">
            <a:extLst>
              <a:ext uri="{FF2B5EF4-FFF2-40B4-BE49-F238E27FC236}">
                <a16:creationId xmlns:a16="http://schemas.microsoft.com/office/drawing/2014/main" id="{49D515B0-9049-F81D-203F-C3872A072C09}"/>
              </a:ext>
            </a:extLst>
          </p:cNvPr>
          <p:cNvSpPr txBox="1"/>
          <p:nvPr/>
        </p:nvSpPr>
        <p:spPr>
          <a:xfrm>
            <a:off x="273269" y="1694141"/>
            <a:ext cx="6096000" cy="2308324"/>
          </a:xfrm>
          <a:prstGeom prst="rect">
            <a:avLst/>
          </a:prstGeom>
          <a:noFill/>
        </p:spPr>
        <p:txBody>
          <a:bodyPr wrap="square">
            <a:spAutoFit/>
          </a:bodyPr>
          <a:lstStyle/>
          <a:p>
            <a:r>
              <a:rPr lang="en-SG" dirty="0"/>
              <a:t>The drive knows how many slots do we have at each executor. And he is going to assign tasks to fit in the executor slots. So for this configuration, let's assume the driver has a job stage to finish.  And you have ten input partitions for the stage. So you can have ten parallel tasks for the same.</a:t>
            </a:r>
          </a:p>
          <a:p>
            <a:endParaRPr lang="en-SG" dirty="0"/>
          </a:p>
          <a:p>
            <a:r>
              <a:rPr lang="en-SG" dirty="0"/>
              <a:t>Now the driver will assign those ten tasks in these slots. It might look like this.</a:t>
            </a:r>
          </a:p>
        </p:txBody>
      </p:sp>
      <p:pic>
        <p:nvPicPr>
          <p:cNvPr id="8" name="Picture 7">
            <a:extLst>
              <a:ext uri="{FF2B5EF4-FFF2-40B4-BE49-F238E27FC236}">
                <a16:creationId xmlns:a16="http://schemas.microsoft.com/office/drawing/2014/main" id="{CA58BC7D-D779-D1B3-6250-66AD29ADCFEE}"/>
              </a:ext>
            </a:extLst>
          </p:cNvPr>
          <p:cNvPicPr>
            <a:picLocks noChangeAspect="1"/>
          </p:cNvPicPr>
          <p:nvPr/>
        </p:nvPicPr>
        <p:blipFill>
          <a:blip r:embed="rId3"/>
          <a:stretch>
            <a:fillRect/>
          </a:stretch>
        </p:blipFill>
        <p:spPr>
          <a:xfrm>
            <a:off x="7745902" y="4049568"/>
            <a:ext cx="2844946" cy="2808432"/>
          </a:xfrm>
          <a:prstGeom prst="rect">
            <a:avLst/>
          </a:prstGeom>
        </p:spPr>
      </p:pic>
      <p:sp>
        <p:nvSpPr>
          <p:cNvPr id="9" name="TextBox 8">
            <a:extLst>
              <a:ext uri="{FF2B5EF4-FFF2-40B4-BE49-F238E27FC236}">
                <a16:creationId xmlns:a16="http://schemas.microsoft.com/office/drawing/2014/main" id="{6DA3DCDC-CD46-7D2C-BA85-09C8299CB31F}"/>
              </a:ext>
            </a:extLst>
          </p:cNvPr>
          <p:cNvSpPr txBox="1"/>
          <p:nvPr/>
        </p:nvSpPr>
        <p:spPr>
          <a:xfrm>
            <a:off x="273269" y="4141077"/>
            <a:ext cx="7083972" cy="2585323"/>
          </a:xfrm>
          <a:prstGeom prst="rect">
            <a:avLst/>
          </a:prstGeom>
          <a:noFill/>
        </p:spPr>
        <p:txBody>
          <a:bodyPr wrap="square" rtlCol="0">
            <a:spAutoFit/>
          </a:bodyPr>
          <a:lstStyle/>
          <a:p>
            <a:r>
              <a:rPr lang="en-US" dirty="0">
                <a:solidFill>
                  <a:srgbClr val="FF0000"/>
                </a:solidFill>
              </a:rPr>
              <a:t>And that's the slot capacity of my executor.</a:t>
            </a:r>
          </a:p>
          <a:p>
            <a:endParaRPr lang="en-US" dirty="0">
              <a:solidFill>
                <a:srgbClr val="FF0000"/>
              </a:solidFill>
            </a:endParaRPr>
          </a:p>
          <a:p>
            <a:r>
              <a:rPr lang="en-US" dirty="0">
                <a:solidFill>
                  <a:srgbClr val="FF0000"/>
                </a:solidFill>
              </a:rPr>
              <a:t>It looks like this. So each executor can have four parallel threads, and we call them executor slots. All the green slots are filled. This assignment may not be as uniform as I showed here. But let's assume it is as shown here.</a:t>
            </a:r>
          </a:p>
          <a:p>
            <a:endParaRPr lang="en-US" dirty="0">
              <a:solidFill>
                <a:srgbClr val="FF0000"/>
              </a:solidFill>
            </a:endParaRPr>
          </a:p>
          <a:p>
            <a:r>
              <a:rPr lang="en-US" dirty="0">
                <a:solidFill>
                  <a:srgbClr val="FF0000"/>
                </a:solidFill>
              </a:rPr>
              <a:t>But we have some extra capacity that we are wasting because we do not have enough tasks for this stage. Now let's assume this stage is complete.</a:t>
            </a:r>
          </a:p>
          <a:p>
            <a:endParaRPr lang="en-SG" dirty="0"/>
          </a:p>
        </p:txBody>
      </p:sp>
    </p:spTree>
    <p:extLst>
      <p:ext uri="{BB962C8B-B14F-4D97-AF65-F5344CB8AC3E}">
        <p14:creationId xmlns:p14="http://schemas.microsoft.com/office/powerpoint/2010/main" val="257866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729B-E656-6882-473B-320D56FF417A}"/>
              </a:ext>
            </a:extLst>
          </p:cNvPr>
          <p:cNvSpPr txBox="1"/>
          <p:nvPr/>
        </p:nvSpPr>
        <p:spPr>
          <a:xfrm>
            <a:off x="136634" y="374919"/>
            <a:ext cx="11929241" cy="4247317"/>
          </a:xfrm>
          <a:prstGeom prst="rect">
            <a:avLst/>
          </a:prstGeom>
          <a:noFill/>
        </p:spPr>
        <p:txBody>
          <a:bodyPr wrap="square">
            <a:spAutoFit/>
          </a:bodyPr>
          <a:lstStyle/>
          <a:p>
            <a:r>
              <a:rPr lang="en-SG" dirty="0"/>
              <a:t>All slots are now free. Now the driver should start the next stage. And we have 32 tasks for the next stage. But we have 16 slots only. That's not a problem. The driver will schedule 16 tasks in the available slots. The remaining 16 will wait for slots to become available again.  That's how these tasks are assigned and run by the executor. </a:t>
            </a:r>
          </a:p>
          <a:p>
            <a:endParaRPr lang="en-SG" dirty="0"/>
          </a:p>
          <a:p>
            <a:r>
              <a:rPr lang="en-SG" dirty="0"/>
              <a:t>However, we didn't talk about our actions.</a:t>
            </a:r>
          </a:p>
          <a:p>
            <a:endParaRPr lang="en-SG" dirty="0"/>
          </a:p>
          <a:p>
            <a:r>
              <a:rPr lang="en-SG" dirty="0"/>
              <a:t>This example had a collect() action in the end. </a:t>
            </a:r>
            <a:r>
              <a:rPr lang="en-SG" b="1" dirty="0"/>
              <a:t>The collect() action requires each task to send data back to the driver</a:t>
            </a:r>
            <a:r>
              <a:rPr lang="en-SG" dirty="0"/>
              <a:t>. So the tasks of the last stage will send the result back to the driver over the network. The driver will collect data from all the tasks and present it to you.</a:t>
            </a:r>
          </a:p>
          <a:p>
            <a:endParaRPr lang="en-SG" dirty="0"/>
          </a:p>
          <a:p>
            <a:r>
              <a:rPr lang="en-SG" dirty="0"/>
              <a:t>In my example, I wanted to flush the result into the log so the driver will do the same. </a:t>
            </a:r>
            <a:r>
              <a:rPr lang="en-SG" b="1" dirty="0"/>
              <a:t>If you had an action to write the result in a data file, in that case, all the tasks will write a data file partition and send the partition details to the driver.</a:t>
            </a:r>
          </a:p>
          <a:p>
            <a:endParaRPr lang="en-SG" dirty="0"/>
          </a:p>
          <a:p>
            <a:r>
              <a:rPr lang="en-SG" dirty="0"/>
              <a:t>The driver considers the job done when all the tasks are successful. If any task fails, the driver might want to retry it.  So it can restart the task at a different executor.  If all retries also fail, then the driver returns an exception and marks the job failed.</a:t>
            </a:r>
          </a:p>
        </p:txBody>
      </p:sp>
    </p:spTree>
    <p:extLst>
      <p:ext uri="{BB962C8B-B14F-4D97-AF65-F5344CB8AC3E}">
        <p14:creationId xmlns:p14="http://schemas.microsoft.com/office/powerpoint/2010/main" val="4254088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4A499BF-63C5-9149-167E-EC73497482CD}"/>
              </a:ext>
            </a:extLst>
          </p:cNvPr>
          <p:cNvSpPr txBox="1"/>
          <p:nvPr/>
        </p:nvSpPr>
        <p:spPr>
          <a:xfrm>
            <a:off x="105103" y="147145"/>
            <a:ext cx="12086897" cy="6740307"/>
          </a:xfrm>
          <a:prstGeom prst="rect">
            <a:avLst/>
          </a:prstGeom>
          <a:noFill/>
        </p:spPr>
        <p:txBody>
          <a:bodyPr wrap="square">
            <a:spAutoFit/>
          </a:bodyPr>
          <a:lstStyle/>
          <a:p>
            <a:r>
              <a:rPr lang="en-SG" dirty="0"/>
              <a:t>Apache Spark gives you two prominent interfaces to work with data.</a:t>
            </a:r>
          </a:p>
          <a:p>
            <a:endParaRPr lang="en-SG" dirty="0"/>
          </a:p>
          <a:p>
            <a:r>
              <a:rPr lang="en-SG" dirty="0"/>
              <a:t>1.Spark SQL 2.Dataframe API</a:t>
            </a:r>
          </a:p>
          <a:p>
            <a:endParaRPr lang="en-SG" dirty="0"/>
          </a:p>
          <a:p>
            <a:r>
              <a:rPr lang="en-SG" dirty="0"/>
              <a:t>Spark SQL is compliant with ANSI SQL:2003 standard. So you can think of it as standard SQL.</a:t>
            </a:r>
          </a:p>
          <a:p>
            <a:endParaRPr lang="en-SG" dirty="0"/>
          </a:p>
          <a:p>
            <a:r>
              <a:rPr lang="en-SG" dirty="0" err="1"/>
              <a:t>Dataframes</a:t>
            </a:r>
            <a:r>
              <a:rPr lang="en-SG" dirty="0"/>
              <a:t> are function APIs, and they allow you to implement functional programming techniques to process your data. Other than these two, you also have Dataset API available only for Scala and Java.</a:t>
            </a:r>
          </a:p>
          <a:p>
            <a:endParaRPr lang="en-SG" dirty="0"/>
          </a:p>
          <a:p>
            <a:r>
              <a:rPr lang="en-SG" dirty="0"/>
              <a:t>The </a:t>
            </a:r>
            <a:r>
              <a:rPr lang="en-SG" dirty="0" err="1"/>
              <a:t>Dataframe</a:t>
            </a:r>
            <a:r>
              <a:rPr lang="en-SG" dirty="0"/>
              <a:t> API internally uses Dataset APIs, but these Dataset APIs are not available in </a:t>
            </a:r>
            <a:r>
              <a:rPr lang="en-SG" dirty="0" err="1"/>
              <a:t>PySpark</a:t>
            </a:r>
            <a:r>
              <a:rPr lang="en-SG" dirty="0"/>
              <a:t>. If you are using Scala or Java, you can directly use Dataset APIs.</a:t>
            </a:r>
          </a:p>
          <a:p>
            <a:endParaRPr lang="en-SG" dirty="0"/>
          </a:p>
          <a:p>
            <a:r>
              <a:rPr lang="en-SG" dirty="0"/>
              <a:t>But Spark recommends using </a:t>
            </a:r>
            <a:r>
              <a:rPr lang="en-SG" dirty="0" err="1"/>
              <a:t>Dataframe</a:t>
            </a:r>
            <a:r>
              <a:rPr lang="en-SG" dirty="0"/>
              <a:t> APIs and avoid using Dataset.  You can do almost everything using </a:t>
            </a:r>
            <a:r>
              <a:rPr lang="en-SG" dirty="0" err="1"/>
              <a:t>Dataframes</a:t>
            </a:r>
            <a:r>
              <a:rPr lang="en-SG" dirty="0"/>
              <a:t> and might not even see a requirement that forces you to use datasets.</a:t>
            </a:r>
          </a:p>
          <a:p>
            <a:endParaRPr lang="en-SG" dirty="0"/>
          </a:p>
          <a:p>
            <a:r>
              <a:rPr lang="en-SG" dirty="0"/>
              <a:t>The spark certification exam is available in Scala and Python both. But they avoid asking about the features that are different in Scala and Python.</a:t>
            </a:r>
          </a:p>
          <a:p>
            <a:endParaRPr lang="en-SG" dirty="0"/>
          </a:p>
          <a:p>
            <a:r>
              <a:rPr lang="en-SG" dirty="0"/>
              <a:t>For example, the Dataset is not available in </a:t>
            </a:r>
            <a:r>
              <a:rPr lang="en-SG" dirty="0" err="1"/>
              <a:t>PySpark</a:t>
            </a:r>
            <a:r>
              <a:rPr lang="en-SG" dirty="0"/>
              <a:t>, so they do not ask anything about it in the certification exam.  So you can write spark code using </a:t>
            </a:r>
            <a:r>
              <a:rPr lang="en-SG" dirty="0" err="1"/>
              <a:t>Dataframe</a:t>
            </a:r>
            <a:r>
              <a:rPr lang="en-SG" dirty="0"/>
              <a:t> APIs, or you can write SQL expressions.</a:t>
            </a:r>
          </a:p>
          <a:p>
            <a:endParaRPr lang="en-SG" dirty="0"/>
          </a:p>
          <a:p>
            <a:r>
              <a:rPr lang="en-SG" dirty="0"/>
              <a:t>Spark looks at your code in terms of jobs. So if you have a </a:t>
            </a:r>
            <a:r>
              <a:rPr lang="en-SG" dirty="0" err="1"/>
              <a:t>Dataframe</a:t>
            </a:r>
            <a:r>
              <a:rPr lang="en-SG" dirty="0"/>
              <a:t> API code, Spark will take action and all its preceding transformations to consider it a single Job. Similarly, if you write a SQL expression, Spark considers one SQL expression as one Job.</a:t>
            </a:r>
          </a:p>
        </p:txBody>
      </p:sp>
    </p:spTree>
    <p:extLst>
      <p:ext uri="{BB962C8B-B14F-4D97-AF65-F5344CB8AC3E}">
        <p14:creationId xmlns:p14="http://schemas.microsoft.com/office/powerpoint/2010/main" val="2331320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F6E7DF-5397-D4EE-11A6-0D0CDDCDA1B8}"/>
              </a:ext>
            </a:extLst>
          </p:cNvPr>
          <p:cNvSpPr txBox="1"/>
          <p:nvPr/>
        </p:nvSpPr>
        <p:spPr>
          <a:xfrm>
            <a:off x="105103" y="168166"/>
            <a:ext cx="11971283" cy="1477328"/>
          </a:xfrm>
          <a:prstGeom prst="rect">
            <a:avLst/>
          </a:prstGeom>
          <a:noFill/>
        </p:spPr>
        <p:txBody>
          <a:bodyPr wrap="square">
            <a:spAutoFit/>
          </a:bodyPr>
          <a:lstStyle/>
          <a:p>
            <a:r>
              <a:rPr lang="en-SG" dirty="0"/>
              <a:t>The point is straight. Spark code is nothing but a sequence of Spark Jobs. And each Spark Job represents a logical query plan.</a:t>
            </a:r>
          </a:p>
          <a:p>
            <a:endParaRPr lang="en-SG" dirty="0"/>
          </a:p>
          <a:p>
            <a:r>
              <a:rPr lang="en-SG" dirty="0"/>
              <a:t>This first logical plan is a user-created logical query plan. Now this plan goes to Spark SQL engine. You may have </a:t>
            </a:r>
            <a:r>
              <a:rPr lang="en-SG" dirty="0" err="1"/>
              <a:t>Dataframe</a:t>
            </a:r>
            <a:r>
              <a:rPr lang="en-SG" dirty="0"/>
              <a:t> APIs, or you may have SQL. Both will go to the Spark SQL engine. For Spark, they are nothing but a Spark Job represented as a logical plan.</a:t>
            </a:r>
          </a:p>
        </p:txBody>
      </p:sp>
      <p:cxnSp>
        <p:nvCxnSpPr>
          <p:cNvPr id="42" name="Straight Connector 41">
            <a:extLst>
              <a:ext uri="{FF2B5EF4-FFF2-40B4-BE49-F238E27FC236}">
                <a16:creationId xmlns:a16="http://schemas.microsoft.com/office/drawing/2014/main" id="{09617203-6379-F846-C164-2247E0BFDF65}"/>
              </a:ext>
            </a:extLst>
          </p:cNvPr>
          <p:cNvCxnSpPr/>
          <p:nvPr/>
        </p:nvCxnSpPr>
        <p:spPr>
          <a:xfrm>
            <a:off x="3436883" y="168166"/>
            <a:ext cx="0" cy="10510"/>
          </a:xfrm>
          <a:prstGeom prst="line">
            <a:avLst/>
          </a:prstGeom>
        </p:spPr>
        <p:style>
          <a:lnRef idx="1">
            <a:schemeClr val="dk1"/>
          </a:lnRef>
          <a:fillRef idx="0">
            <a:schemeClr val="dk1"/>
          </a:fillRef>
          <a:effectRef idx="0">
            <a:schemeClr val="dk1"/>
          </a:effectRef>
          <a:fontRef idx="minor">
            <a:schemeClr val="tx1"/>
          </a:fontRef>
        </p:style>
      </p:cxnSp>
      <p:grpSp>
        <p:nvGrpSpPr>
          <p:cNvPr id="69" name="Group 68">
            <a:extLst>
              <a:ext uri="{FF2B5EF4-FFF2-40B4-BE49-F238E27FC236}">
                <a16:creationId xmlns:a16="http://schemas.microsoft.com/office/drawing/2014/main" id="{01E87632-AC6E-7157-501B-A1A7CFE8E2E0}"/>
              </a:ext>
            </a:extLst>
          </p:cNvPr>
          <p:cNvGrpSpPr/>
          <p:nvPr/>
        </p:nvGrpSpPr>
        <p:grpSpPr>
          <a:xfrm>
            <a:off x="315310" y="1679649"/>
            <a:ext cx="11550870" cy="2608570"/>
            <a:chOff x="315310" y="2247210"/>
            <a:chExt cx="11550870" cy="2608570"/>
          </a:xfrm>
        </p:grpSpPr>
        <p:sp>
          <p:nvSpPr>
            <p:cNvPr id="4" name="Rectangle: Rounded Corners 3">
              <a:extLst>
                <a:ext uri="{FF2B5EF4-FFF2-40B4-BE49-F238E27FC236}">
                  <a16:creationId xmlns:a16="http://schemas.microsoft.com/office/drawing/2014/main" id="{158F0DCF-0909-C993-F08F-607D548CDD2A}"/>
                </a:ext>
              </a:extLst>
            </p:cNvPr>
            <p:cNvSpPr/>
            <p:nvPr/>
          </p:nvSpPr>
          <p:spPr>
            <a:xfrm>
              <a:off x="315310"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Unresolved logical plan</a:t>
              </a:r>
            </a:p>
          </p:txBody>
        </p:sp>
        <p:sp>
          <p:nvSpPr>
            <p:cNvPr id="7" name="Rectangle: Rounded Corners 6">
              <a:extLst>
                <a:ext uri="{FF2B5EF4-FFF2-40B4-BE49-F238E27FC236}">
                  <a16:creationId xmlns:a16="http://schemas.microsoft.com/office/drawing/2014/main" id="{8B680DB4-2835-0427-0646-52A1F3B0F789}"/>
                </a:ext>
              </a:extLst>
            </p:cNvPr>
            <p:cNvSpPr/>
            <p:nvPr/>
          </p:nvSpPr>
          <p:spPr>
            <a:xfrm>
              <a:off x="2228193"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Logical plan</a:t>
              </a:r>
            </a:p>
          </p:txBody>
        </p:sp>
        <p:sp>
          <p:nvSpPr>
            <p:cNvPr id="8" name="Rectangle: Rounded Corners 7">
              <a:extLst>
                <a:ext uri="{FF2B5EF4-FFF2-40B4-BE49-F238E27FC236}">
                  <a16:creationId xmlns:a16="http://schemas.microsoft.com/office/drawing/2014/main" id="{9E8FA6C6-350C-761A-0EF2-99CE3789DE9A}"/>
                </a:ext>
              </a:extLst>
            </p:cNvPr>
            <p:cNvSpPr/>
            <p:nvPr/>
          </p:nvSpPr>
          <p:spPr>
            <a:xfrm>
              <a:off x="4141076"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Optimized logical plan</a:t>
              </a:r>
            </a:p>
          </p:txBody>
        </p:sp>
        <p:grpSp>
          <p:nvGrpSpPr>
            <p:cNvPr id="14" name="Group 13">
              <a:extLst>
                <a:ext uri="{FF2B5EF4-FFF2-40B4-BE49-F238E27FC236}">
                  <a16:creationId xmlns:a16="http://schemas.microsoft.com/office/drawing/2014/main" id="{AC4B18B9-A270-17AD-DC79-D0F4EC946598}"/>
                </a:ext>
              </a:extLst>
            </p:cNvPr>
            <p:cNvGrpSpPr/>
            <p:nvPr/>
          </p:nvGrpSpPr>
          <p:grpSpPr>
            <a:xfrm>
              <a:off x="6101255" y="3531477"/>
              <a:ext cx="1792021" cy="898635"/>
              <a:chOff x="6164315" y="2469934"/>
              <a:chExt cx="1792021" cy="898635"/>
            </a:xfrm>
          </p:grpSpPr>
          <p:sp>
            <p:nvSpPr>
              <p:cNvPr id="10" name="Rectangle: Rounded Corners 9">
                <a:extLst>
                  <a:ext uri="{FF2B5EF4-FFF2-40B4-BE49-F238E27FC236}">
                    <a16:creationId xmlns:a16="http://schemas.microsoft.com/office/drawing/2014/main" id="{589EC49C-1B26-ECC5-9094-8C4DD0A86259}"/>
                  </a:ext>
                </a:extLst>
              </p:cNvPr>
              <p:cNvSpPr/>
              <p:nvPr/>
            </p:nvSpPr>
            <p:spPr>
              <a:xfrm>
                <a:off x="6164315" y="2469934"/>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1" name="Rectangle: Rounded Corners 10">
                <a:extLst>
                  <a:ext uri="{FF2B5EF4-FFF2-40B4-BE49-F238E27FC236}">
                    <a16:creationId xmlns:a16="http://schemas.microsoft.com/office/drawing/2014/main" id="{08DB48C7-F91B-320C-8DE1-3A818765F0D7}"/>
                  </a:ext>
                </a:extLst>
              </p:cNvPr>
              <p:cNvSpPr/>
              <p:nvPr/>
            </p:nvSpPr>
            <p:spPr>
              <a:xfrm>
                <a:off x="6253656" y="2556646"/>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2" name="Rectangle: Rounded Corners 11">
                <a:extLst>
                  <a:ext uri="{FF2B5EF4-FFF2-40B4-BE49-F238E27FC236}">
                    <a16:creationId xmlns:a16="http://schemas.microsoft.com/office/drawing/2014/main" id="{A6D76502-559D-D1E3-611B-1E7501FF6C1D}"/>
                  </a:ext>
                </a:extLst>
              </p:cNvPr>
              <p:cNvSpPr/>
              <p:nvPr/>
            </p:nvSpPr>
            <p:spPr>
              <a:xfrm>
                <a:off x="6358763" y="2643355"/>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Physical plans</a:t>
                </a:r>
              </a:p>
            </p:txBody>
          </p:sp>
        </p:grpSp>
        <p:sp>
          <p:nvSpPr>
            <p:cNvPr id="15" name="Rectangle 14">
              <a:extLst>
                <a:ext uri="{FF2B5EF4-FFF2-40B4-BE49-F238E27FC236}">
                  <a16:creationId xmlns:a16="http://schemas.microsoft.com/office/drawing/2014/main" id="{AC4C47C8-051F-A30E-428D-80D696FE405F}"/>
                </a:ext>
              </a:extLst>
            </p:cNvPr>
            <p:cNvSpPr/>
            <p:nvPr/>
          </p:nvSpPr>
          <p:spPr>
            <a:xfrm>
              <a:off x="8156036" y="3363302"/>
              <a:ext cx="257497" cy="1208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lIns="0" rtlCol="0" anchor="t" anchorCtr="0"/>
            <a:lstStyle/>
            <a:p>
              <a:pPr algn="ctr"/>
              <a:r>
                <a:rPr lang="en-SG" sz="1200" dirty="0"/>
                <a:t>Cost Model</a:t>
              </a:r>
            </a:p>
          </p:txBody>
        </p:sp>
        <p:sp>
          <p:nvSpPr>
            <p:cNvPr id="16" name="Rectangle: Rounded Corners 15">
              <a:extLst>
                <a:ext uri="{FF2B5EF4-FFF2-40B4-BE49-F238E27FC236}">
                  <a16:creationId xmlns:a16="http://schemas.microsoft.com/office/drawing/2014/main" id="{E12D32B2-4667-BC2C-C77F-AA75306E83CA}"/>
                </a:ext>
              </a:extLst>
            </p:cNvPr>
            <p:cNvSpPr/>
            <p:nvPr/>
          </p:nvSpPr>
          <p:spPr>
            <a:xfrm>
              <a:off x="8960070" y="3662860"/>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Selected physical plan</a:t>
              </a:r>
            </a:p>
          </p:txBody>
        </p:sp>
        <p:sp>
          <p:nvSpPr>
            <p:cNvPr id="17" name="Rectangle 16">
              <a:extLst>
                <a:ext uri="{FF2B5EF4-FFF2-40B4-BE49-F238E27FC236}">
                  <a16:creationId xmlns:a16="http://schemas.microsoft.com/office/drawing/2014/main" id="{06FC17A6-38CB-CC15-0BEF-5414CA10BDE6}"/>
                </a:ext>
              </a:extLst>
            </p:cNvPr>
            <p:cNvSpPr/>
            <p:nvPr/>
          </p:nvSpPr>
          <p:spPr>
            <a:xfrm>
              <a:off x="10930760" y="3704898"/>
              <a:ext cx="935420" cy="677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RDDs</a:t>
              </a:r>
            </a:p>
          </p:txBody>
        </p:sp>
        <p:sp>
          <p:nvSpPr>
            <p:cNvPr id="18" name="Rectangle 17">
              <a:extLst>
                <a:ext uri="{FF2B5EF4-FFF2-40B4-BE49-F238E27FC236}">
                  <a16:creationId xmlns:a16="http://schemas.microsoft.com/office/drawing/2014/main" id="{F6162D8D-0F78-0C0F-01CC-9552712B72C4}"/>
                </a:ext>
              </a:extLst>
            </p:cNvPr>
            <p:cNvSpPr/>
            <p:nvPr/>
          </p:nvSpPr>
          <p:spPr>
            <a:xfrm>
              <a:off x="1481955" y="4535218"/>
              <a:ext cx="1135117" cy="32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Catalog</a:t>
              </a:r>
            </a:p>
          </p:txBody>
        </p:sp>
        <p:cxnSp>
          <p:nvCxnSpPr>
            <p:cNvPr id="20" name="Straight Arrow Connector 19">
              <a:extLst>
                <a:ext uri="{FF2B5EF4-FFF2-40B4-BE49-F238E27FC236}">
                  <a16:creationId xmlns:a16="http://schemas.microsoft.com/office/drawing/2014/main" id="{22AC5AA5-62D1-28D9-668C-23FA816F02DF}"/>
                </a:ext>
              </a:extLst>
            </p:cNvPr>
            <p:cNvCxnSpPr>
              <a:stCxn id="4" idx="3"/>
              <a:endCxn id="7" idx="1"/>
            </p:cNvCxnSpPr>
            <p:nvPr/>
          </p:nvCxnSpPr>
          <p:spPr>
            <a:xfrm>
              <a:off x="1912883"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AB6C5B-CF24-925D-6C37-B337D80644F4}"/>
                </a:ext>
              </a:extLst>
            </p:cNvPr>
            <p:cNvCxnSpPr/>
            <p:nvPr/>
          </p:nvCxnSpPr>
          <p:spPr>
            <a:xfrm>
              <a:off x="3825766"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27E354-0A67-038B-A447-3CF9B1878227}"/>
                </a:ext>
              </a:extLst>
            </p:cNvPr>
            <p:cNvCxnSpPr/>
            <p:nvPr/>
          </p:nvCxnSpPr>
          <p:spPr>
            <a:xfrm>
              <a:off x="5759670"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74B3DC-5964-733F-1509-3BAD62C3C8E5}"/>
                </a:ext>
              </a:extLst>
            </p:cNvPr>
            <p:cNvCxnSpPr>
              <a:cxnSpLocks/>
            </p:cNvCxnSpPr>
            <p:nvPr/>
          </p:nvCxnSpPr>
          <p:spPr>
            <a:xfrm>
              <a:off x="8450321" y="4009694"/>
              <a:ext cx="499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632461-2C6D-B7FE-1A5E-D57317C406FA}"/>
                </a:ext>
              </a:extLst>
            </p:cNvPr>
            <p:cNvCxnSpPr/>
            <p:nvPr/>
          </p:nvCxnSpPr>
          <p:spPr>
            <a:xfrm>
              <a:off x="10610193" y="3983419"/>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C0410B-7C03-C7DD-8871-65631C6675F5}"/>
                </a:ext>
              </a:extLst>
            </p:cNvPr>
            <p:cNvCxnSpPr/>
            <p:nvPr/>
          </p:nvCxnSpPr>
          <p:spPr>
            <a:xfrm flipV="1">
              <a:off x="2039007" y="3978164"/>
              <a:ext cx="0" cy="59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F224E61-7E1A-93A7-AA69-E6312C97F03D}"/>
                </a:ext>
              </a:extLst>
            </p:cNvPr>
            <p:cNvGrpSpPr/>
            <p:nvPr/>
          </p:nvGrpSpPr>
          <p:grpSpPr>
            <a:xfrm>
              <a:off x="7882768" y="3965027"/>
              <a:ext cx="262758" cy="157655"/>
              <a:chOff x="7252138" y="2869324"/>
              <a:chExt cx="252248" cy="212833"/>
            </a:xfrm>
          </p:grpSpPr>
          <p:cxnSp>
            <p:nvCxnSpPr>
              <p:cNvPr id="37" name="Straight Connector 36">
                <a:extLst>
                  <a:ext uri="{FF2B5EF4-FFF2-40B4-BE49-F238E27FC236}">
                    <a16:creationId xmlns:a16="http://schemas.microsoft.com/office/drawing/2014/main" id="{96C852E3-0D3F-DC87-07E6-FD1DE0C18E06}"/>
                  </a:ext>
                </a:extLst>
              </p:cNvPr>
              <p:cNvCxnSpPr>
                <a:cxnSpLocks/>
              </p:cNvCxnSpPr>
              <p:nvPr/>
            </p:nvCxnSpPr>
            <p:spPr>
              <a:xfrm flipV="1">
                <a:off x="7252138" y="2869324"/>
                <a:ext cx="252248" cy="12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BB7E29-3FE6-524A-E585-5355D9207455}"/>
                  </a:ext>
                </a:extLst>
              </p:cNvPr>
              <p:cNvCxnSpPr>
                <a:cxnSpLocks/>
              </p:cNvCxnSpPr>
              <p:nvPr/>
            </p:nvCxnSpPr>
            <p:spPr>
              <a:xfrm>
                <a:off x="7252138" y="2995448"/>
                <a:ext cx="25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7BCF17E-ED90-867F-5401-693528D29219}"/>
                  </a:ext>
                </a:extLst>
              </p:cNvPr>
              <p:cNvCxnSpPr>
                <a:cxnSpLocks/>
              </p:cNvCxnSpPr>
              <p:nvPr/>
            </p:nvCxnSpPr>
            <p:spPr>
              <a:xfrm>
                <a:off x="7252138" y="2995448"/>
                <a:ext cx="252248" cy="8670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16DDC185-D987-3C81-32CF-986E3C2E7961}"/>
                </a:ext>
              </a:extLst>
            </p:cNvPr>
            <p:cNvCxnSpPr/>
            <p:nvPr/>
          </p:nvCxnSpPr>
          <p:spPr>
            <a:xfrm>
              <a:off x="203900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B4D8707-9EC4-AAAE-5E0B-DD9BD2792C31}"/>
                </a:ext>
              </a:extLst>
            </p:cNvPr>
            <p:cNvSpPr txBox="1"/>
            <p:nvPr/>
          </p:nvSpPr>
          <p:spPr>
            <a:xfrm>
              <a:off x="1723696" y="2963917"/>
              <a:ext cx="882853" cy="307777"/>
            </a:xfrm>
            <a:prstGeom prst="rect">
              <a:avLst/>
            </a:prstGeom>
            <a:noFill/>
          </p:spPr>
          <p:txBody>
            <a:bodyPr wrap="square" rtlCol="0">
              <a:spAutoFit/>
            </a:bodyPr>
            <a:lstStyle/>
            <a:p>
              <a:r>
                <a:rPr lang="en-SG" sz="1400" dirty="0"/>
                <a:t>Analysis</a:t>
              </a:r>
            </a:p>
          </p:txBody>
        </p:sp>
        <p:cxnSp>
          <p:nvCxnSpPr>
            <p:cNvPr id="57" name="Straight Arrow Connector 56">
              <a:extLst>
                <a:ext uri="{FF2B5EF4-FFF2-40B4-BE49-F238E27FC236}">
                  <a16:creationId xmlns:a16="http://schemas.microsoft.com/office/drawing/2014/main" id="{F8E7CE19-25B3-C428-4F34-D789D86537E5}"/>
                </a:ext>
              </a:extLst>
            </p:cNvPr>
            <p:cNvCxnSpPr>
              <a:cxnSpLocks/>
            </p:cNvCxnSpPr>
            <p:nvPr/>
          </p:nvCxnSpPr>
          <p:spPr>
            <a:xfrm>
              <a:off x="397554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564E2C-0FA1-6D9D-5CE9-CCB0DE11803B}"/>
                </a:ext>
              </a:extLst>
            </p:cNvPr>
            <p:cNvSpPr txBox="1"/>
            <p:nvPr/>
          </p:nvSpPr>
          <p:spPr>
            <a:xfrm>
              <a:off x="3208298" y="2953410"/>
              <a:ext cx="1731568" cy="307777"/>
            </a:xfrm>
            <a:prstGeom prst="rect">
              <a:avLst/>
            </a:prstGeom>
            <a:noFill/>
          </p:spPr>
          <p:txBody>
            <a:bodyPr wrap="square" rtlCol="0">
              <a:spAutoFit/>
            </a:bodyPr>
            <a:lstStyle/>
            <a:p>
              <a:r>
                <a:rPr lang="en-SG" sz="1400" dirty="0"/>
                <a:t>Logical Optimization</a:t>
              </a:r>
            </a:p>
          </p:txBody>
        </p:sp>
        <p:cxnSp>
          <p:nvCxnSpPr>
            <p:cNvPr id="61" name="Straight Arrow Connector 60">
              <a:extLst>
                <a:ext uri="{FF2B5EF4-FFF2-40B4-BE49-F238E27FC236}">
                  <a16:creationId xmlns:a16="http://schemas.microsoft.com/office/drawing/2014/main" id="{76538210-6294-16AA-71E9-48341976224A}"/>
                </a:ext>
              </a:extLst>
            </p:cNvPr>
            <p:cNvCxnSpPr>
              <a:cxnSpLocks/>
            </p:cNvCxnSpPr>
            <p:nvPr/>
          </p:nvCxnSpPr>
          <p:spPr>
            <a:xfrm>
              <a:off x="5909448"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2392D71-AA2E-1677-C38D-C3CD4039D35C}"/>
                </a:ext>
              </a:extLst>
            </p:cNvPr>
            <p:cNvSpPr txBox="1"/>
            <p:nvPr/>
          </p:nvSpPr>
          <p:spPr>
            <a:xfrm>
              <a:off x="5297211" y="2932386"/>
              <a:ext cx="1450423" cy="307777"/>
            </a:xfrm>
            <a:prstGeom prst="rect">
              <a:avLst/>
            </a:prstGeom>
            <a:noFill/>
          </p:spPr>
          <p:txBody>
            <a:bodyPr wrap="square" rtlCol="0">
              <a:spAutoFit/>
            </a:bodyPr>
            <a:lstStyle/>
            <a:p>
              <a:r>
                <a:rPr lang="en-SG" sz="1400" dirty="0"/>
                <a:t>Physical Planning</a:t>
              </a:r>
            </a:p>
          </p:txBody>
        </p:sp>
        <p:cxnSp>
          <p:nvCxnSpPr>
            <p:cNvPr id="63" name="Straight Arrow Connector 62">
              <a:extLst>
                <a:ext uri="{FF2B5EF4-FFF2-40B4-BE49-F238E27FC236}">
                  <a16:creationId xmlns:a16="http://schemas.microsoft.com/office/drawing/2014/main" id="{F11540F3-8265-0C25-1FBD-7828A79F8D9B}"/>
                </a:ext>
              </a:extLst>
            </p:cNvPr>
            <p:cNvCxnSpPr>
              <a:cxnSpLocks/>
            </p:cNvCxnSpPr>
            <p:nvPr/>
          </p:nvCxnSpPr>
          <p:spPr>
            <a:xfrm>
              <a:off x="1075471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35E893B-C8B0-B541-3158-3DF0C0BAA55B}"/>
                </a:ext>
              </a:extLst>
            </p:cNvPr>
            <p:cNvSpPr txBox="1"/>
            <p:nvPr/>
          </p:nvSpPr>
          <p:spPr>
            <a:xfrm>
              <a:off x="9987466" y="2858810"/>
              <a:ext cx="1521359" cy="307777"/>
            </a:xfrm>
            <a:prstGeom prst="rect">
              <a:avLst/>
            </a:prstGeom>
            <a:noFill/>
          </p:spPr>
          <p:txBody>
            <a:bodyPr wrap="square" rtlCol="0">
              <a:spAutoFit/>
            </a:bodyPr>
            <a:lstStyle/>
            <a:p>
              <a:r>
                <a:rPr lang="en-SG" sz="1400" dirty="0"/>
                <a:t>Code Generation</a:t>
              </a:r>
            </a:p>
          </p:txBody>
        </p:sp>
        <p:sp>
          <p:nvSpPr>
            <p:cNvPr id="65" name="Oval 64">
              <a:extLst>
                <a:ext uri="{FF2B5EF4-FFF2-40B4-BE49-F238E27FC236}">
                  <a16:creationId xmlns:a16="http://schemas.microsoft.com/office/drawing/2014/main" id="{F3D351BD-146F-3551-E8D9-10EDDCF2259C}"/>
                </a:ext>
              </a:extLst>
            </p:cNvPr>
            <p:cNvSpPr/>
            <p:nvPr/>
          </p:nvSpPr>
          <p:spPr>
            <a:xfrm>
              <a:off x="1797270"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a:t>
              </a:r>
            </a:p>
          </p:txBody>
        </p:sp>
        <p:sp>
          <p:nvSpPr>
            <p:cNvPr id="66" name="Oval 65">
              <a:extLst>
                <a:ext uri="{FF2B5EF4-FFF2-40B4-BE49-F238E27FC236}">
                  <a16:creationId xmlns:a16="http://schemas.microsoft.com/office/drawing/2014/main" id="{45426445-169F-0A97-254A-95817ABCFFA9}"/>
                </a:ext>
              </a:extLst>
            </p:cNvPr>
            <p:cNvSpPr/>
            <p:nvPr/>
          </p:nvSpPr>
          <p:spPr>
            <a:xfrm>
              <a:off x="3728554"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a:t>
              </a:r>
            </a:p>
          </p:txBody>
        </p:sp>
        <p:sp>
          <p:nvSpPr>
            <p:cNvPr id="67" name="Oval 66">
              <a:extLst>
                <a:ext uri="{FF2B5EF4-FFF2-40B4-BE49-F238E27FC236}">
                  <a16:creationId xmlns:a16="http://schemas.microsoft.com/office/drawing/2014/main" id="{8869B668-815F-0D2F-9AD7-B5AB088315F9}"/>
                </a:ext>
              </a:extLst>
            </p:cNvPr>
            <p:cNvSpPr/>
            <p:nvPr/>
          </p:nvSpPr>
          <p:spPr>
            <a:xfrm>
              <a:off x="5659838" y="2248067"/>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3</a:t>
              </a:r>
            </a:p>
          </p:txBody>
        </p:sp>
        <p:sp>
          <p:nvSpPr>
            <p:cNvPr id="68" name="Oval 67">
              <a:extLst>
                <a:ext uri="{FF2B5EF4-FFF2-40B4-BE49-F238E27FC236}">
                  <a16:creationId xmlns:a16="http://schemas.microsoft.com/office/drawing/2014/main" id="{271B25E8-5621-2884-76CB-6152350D7D76}"/>
                </a:ext>
              </a:extLst>
            </p:cNvPr>
            <p:cNvSpPr/>
            <p:nvPr/>
          </p:nvSpPr>
          <p:spPr>
            <a:xfrm>
              <a:off x="10507724" y="2247210"/>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4</a:t>
              </a:r>
            </a:p>
          </p:txBody>
        </p:sp>
      </p:grpSp>
    </p:spTree>
    <p:extLst>
      <p:ext uri="{BB962C8B-B14F-4D97-AF65-F5344CB8AC3E}">
        <p14:creationId xmlns:p14="http://schemas.microsoft.com/office/powerpoint/2010/main" val="1183923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FC4224-EAA4-AE5D-4CD9-522D3DA5DDAC}"/>
              </a:ext>
            </a:extLst>
          </p:cNvPr>
          <p:cNvSpPr txBox="1"/>
          <p:nvPr/>
        </p:nvSpPr>
        <p:spPr>
          <a:xfrm>
            <a:off x="241738" y="210206"/>
            <a:ext cx="5854262" cy="400110"/>
          </a:xfrm>
          <a:prstGeom prst="rect">
            <a:avLst/>
          </a:prstGeom>
          <a:noFill/>
        </p:spPr>
        <p:txBody>
          <a:bodyPr wrap="square" rtlCol="0">
            <a:spAutoFit/>
          </a:bodyPr>
          <a:lstStyle/>
          <a:p>
            <a:r>
              <a:rPr lang="en-SG" sz="2000" b="1" dirty="0"/>
              <a:t>Spark SQL Engine and Query Planning </a:t>
            </a:r>
            <a:endParaRPr lang="en-SG" b="1" dirty="0"/>
          </a:p>
        </p:txBody>
      </p:sp>
      <p:sp>
        <p:nvSpPr>
          <p:cNvPr id="4" name="TextBox 3">
            <a:extLst>
              <a:ext uri="{FF2B5EF4-FFF2-40B4-BE49-F238E27FC236}">
                <a16:creationId xmlns:a16="http://schemas.microsoft.com/office/drawing/2014/main" id="{C13C524A-6178-EEB8-8586-B99C7854C4E9}"/>
              </a:ext>
            </a:extLst>
          </p:cNvPr>
          <p:cNvSpPr txBox="1"/>
          <p:nvPr/>
        </p:nvSpPr>
        <p:spPr>
          <a:xfrm>
            <a:off x="262761" y="948249"/>
            <a:ext cx="10373708" cy="1200329"/>
          </a:xfrm>
          <a:prstGeom prst="rect">
            <a:avLst/>
          </a:prstGeom>
          <a:noFill/>
        </p:spPr>
        <p:txBody>
          <a:bodyPr wrap="square">
            <a:spAutoFit/>
          </a:bodyPr>
          <a:lstStyle/>
          <a:p>
            <a:pPr algn="l"/>
            <a:r>
              <a:rPr lang="en-US" b="0" i="0" dirty="0">
                <a:solidFill>
                  <a:srgbClr val="1C1D1F"/>
                </a:solidFill>
                <a:effectLst/>
                <a:latin typeface="udemy sans"/>
              </a:rPr>
              <a:t>Question 7:Which of the following cluster configurations will ensure the completion of a Spark application in light of a worker node failure?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Note: each configuration has roughly the same compute power using 100GB of RAM and 200 cores.</a:t>
            </a:r>
          </a:p>
        </p:txBody>
      </p:sp>
      <p:pic>
        <p:nvPicPr>
          <p:cNvPr id="1026" name="Picture 2">
            <a:extLst>
              <a:ext uri="{FF2B5EF4-FFF2-40B4-BE49-F238E27FC236}">
                <a16:creationId xmlns:a16="http://schemas.microsoft.com/office/drawing/2014/main" id="{524AC5F5-3252-B5A5-D8A7-BD220BD2E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1" y="2378392"/>
            <a:ext cx="10373708" cy="35411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1B8D9B-97C7-63D8-452D-FCB16AAE8FAF}"/>
              </a:ext>
            </a:extLst>
          </p:cNvPr>
          <p:cNvSpPr txBox="1"/>
          <p:nvPr/>
        </p:nvSpPr>
        <p:spPr>
          <a:xfrm>
            <a:off x="462461" y="5946249"/>
            <a:ext cx="9942779" cy="369332"/>
          </a:xfrm>
          <a:prstGeom prst="rect">
            <a:avLst/>
          </a:prstGeom>
          <a:noFill/>
        </p:spPr>
        <p:txBody>
          <a:bodyPr wrap="square">
            <a:spAutoFit/>
          </a:bodyPr>
          <a:lstStyle/>
          <a:p>
            <a:r>
              <a:rPr lang="en-US" b="1" i="0" dirty="0">
                <a:solidFill>
                  <a:srgbClr val="1C1D1F"/>
                </a:solidFill>
                <a:effectLst/>
                <a:latin typeface="udemy sans"/>
              </a:rPr>
              <a:t>They should all ensure completion because worker nodes are fault-tolerant.</a:t>
            </a:r>
            <a:endParaRPr lang="en-US" dirty="0"/>
          </a:p>
        </p:txBody>
      </p:sp>
    </p:spTree>
    <p:extLst>
      <p:ext uri="{BB962C8B-B14F-4D97-AF65-F5344CB8AC3E}">
        <p14:creationId xmlns:p14="http://schemas.microsoft.com/office/powerpoint/2010/main" val="408428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5FCF69-564B-D344-FBF2-BBE5E877098F}"/>
              </a:ext>
            </a:extLst>
          </p:cNvPr>
          <p:cNvPicPr>
            <a:picLocks noChangeAspect="1"/>
          </p:cNvPicPr>
          <p:nvPr/>
        </p:nvPicPr>
        <p:blipFill>
          <a:blip r:embed="rId2"/>
          <a:stretch>
            <a:fillRect/>
          </a:stretch>
        </p:blipFill>
        <p:spPr>
          <a:xfrm>
            <a:off x="284639" y="233966"/>
            <a:ext cx="4896102" cy="4203916"/>
          </a:xfrm>
          <a:prstGeom prst="rect">
            <a:avLst/>
          </a:prstGeom>
        </p:spPr>
      </p:pic>
      <p:sp>
        <p:nvSpPr>
          <p:cNvPr id="11" name="TextBox 10">
            <a:extLst>
              <a:ext uri="{FF2B5EF4-FFF2-40B4-BE49-F238E27FC236}">
                <a16:creationId xmlns:a16="http://schemas.microsoft.com/office/drawing/2014/main" id="{313074C3-B9CC-0220-5765-5CE897009EDE}"/>
              </a:ext>
            </a:extLst>
          </p:cNvPr>
          <p:cNvSpPr txBox="1"/>
          <p:nvPr/>
        </p:nvSpPr>
        <p:spPr>
          <a:xfrm>
            <a:off x="5402317" y="360853"/>
            <a:ext cx="6695090" cy="2862322"/>
          </a:xfrm>
          <a:prstGeom prst="rect">
            <a:avLst/>
          </a:prstGeom>
          <a:noFill/>
        </p:spPr>
        <p:txBody>
          <a:bodyPr wrap="square">
            <a:spAutoFit/>
          </a:bodyPr>
          <a:lstStyle/>
          <a:p>
            <a:r>
              <a:rPr lang="en-SG" dirty="0"/>
              <a:t>This isolation is for the configurations as well. Both sessions can have their own configs.</a:t>
            </a:r>
          </a:p>
          <a:p>
            <a:endParaRPr lang="en-SG" dirty="0"/>
          </a:p>
          <a:p>
            <a:r>
              <a:rPr lang="en-SG" dirty="0" err="1"/>
              <a:t>scala</a:t>
            </a:r>
            <a:r>
              <a:rPr lang="en-SG" dirty="0"/>
              <a:t>&gt; </a:t>
            </a:r>
            <a:r>
              <a:rPr lang="en-SG" dirty="0" err="1"/>
              <a:t>spark.conf.get</a:t>
            </a:r>
            <a:r>
              <a:rPr lang="en-SG" dirty="0"/>
              <a:t>("</a:t>
            </a:r>
            <a:r>
              <a:rPr lang="en-SG" dirty="0" err="1"/>
              <a:t>spark.sql.crossJoin.enabled</a:t>
            </a:r>
            <a:r>
              <a:rPr lang="en-SG" dirty="0"/>
              <a:t>")</a:t>
            </a:r>
          </a:p>
          <a:p>
            <a:r>
              <a:rPr lang="en-SG" dirty="0"/>
              <a:t>res21: String = true</a:t>
            </a:r>
          </a:p>
          <a:p>
            <a:r>
              <a:rPr lang="en-SG" dirty="0" err="1"/>
              <a:t>scala</a:t>
            </a:r>
            <a:r>
              <a:rPr lang="en-SG" dirty="0"/>
              <a:t>&gt;   session2.conf.get("</a:t>
            </a:r>
            <a:r>
              <a:rPr lang="en-SG" dirty="0" err="1"/>
              <a:t>spark.sql.crossJoin.enabled</a:t>
            </a:r>
            <a:r>
              <a:rPr lang="en-SG" dirty="0"/>
              <a:t>")</a:t>
            </a:r>
          </a:p>
          <a:p>
            <a:r>
              <a:rPr lang="en-SG" dirty="0"/>
              <a:t>res25: String = false</a:t>
            </a:r>
          </a:p>
          <a:p>
            <a:r>
              <a:rPr lang="en-SG" dirty="0"/>
              <a:t>Get the existing configurations:</a:t>
            </a:r>
          </a:p>
          <a:p>
            <a:r>
              <a:rPr lang="en-SG" dirty="0" err="1"/>
              <a:t>scala</a:t>
            </a:r>
            <a:r>
              <a:rPr lang="en-SG" dirty="0"/>
              <a:t>&gt; </a:t>
            </a:r>
            <a:r>
              <a:rPr lang="en-SG" dirty="0" err="1"/>
              <a:t>spark.conf.set</a:t>
            </a:r>
            <a:r>
              <a:rPr lang="en-SG" dirty="0"/>
              <a:t>("</a:t>
            </a:r>
            <a:r>
              <a:rPr lang="en-SG" dirty="0" err="1"/>
              <a:t>spark.sql.shuffle.partitions</a:t>
            </a:r>
            <a:r>
              <a:rPr lang="en-SG" dirty="0"/>
              <a:t>", 100)</a:t>
            </a:r>
          </a:p>
          <a:p>
            <a:r>
              <a:rPr lang="en-SG" dirty="0" err="1"/>
              <a:t>scala</a:t>
            </a:r>
            <a:r>
              <a:rPr lang="en-SG" dirty="0"/>
              <a:t>&gt; </a:t>
            </a:r>
            <a:r>
              <a:rPr lang="en-SG" dirty="0" err="1"/>
              <a:t>spark.conf.getAll</a:t>
            </a:r>
            <a:endParaRPr lang="en-SG" dirty="0"/>
          </a:p>
        </p:txBody>
      </p:sp>
      <p:sp>
        <p:nvSpPr>
          <p:cNvPr id="13" name="TextBox 12">
            <a:extLst>
              <a:ext uri="{FF2B5EF4-FFF2-40B4-BE49-F238E27FC236}">
                <a16:creationId xmlns:a16="http://schemas.microsoft.com/office/drawing/2014/main" id="{E327D00B-F2D6-BB26-1E2B-19D9720458E7}"/>
              </a:ext>
            </a:extLst>
          </p:cNvPr>
          <p:cNvSpPr txBox="1"/>
          <p:nvPr/>
        </p:nvSpPr>
        <p:spPr>
          <a:xfrm>
            <a:off x="0" y="4634832"/>
            <a:ext cx="11645462" cy="1754326"/>
          </a:xfrm>
          <a:prstGeom prst="rect">
            <a:avLst/>
          </a:prstGeom>
          <a:noFill/>
        </p:spPr>
        <p:txBody>
          <a:bodyPr wrap="square">
            <a:spAutoFit/>
          </a:bodyPr>
          <a:lstStyle/>
          <a:p>
            <a:r>
              <a:rPr lang="en-SG" dirty="0"/>
              <a:t>res55: Map[</a:t>
            </a:r>
            <a:r>
              <a:rPr lang="en-SG" dirty="0" err="1"/>
              <a:t>String,String</a:t>
            </a:r>
            <a:r>
              <a:rPr lang="en-SG" dirty="0"/>
              <a:t>] = Map(</a:t>
            </a:r>
            <a:r>
              <a:rPr lang="en-SG" dirty="0" err="1"/>
              <a:t>spark.driver.host</a:t>
            </a:r>
            <a:r>
              <a:rPr lang="en-SG" dirty="0"/>
              <a:t> -&gt; 19e0778ea843, </a:t>
            </a:r>
            <a:r>
              <a:rPr lang="en-SG" dirty="0" err="1"/>
              <a:t>spark.driver.port</a:t>
            </a:r>
            <a:r>
              <a:rPr lang="en-SG" dirty="0"/>
              <a:t> -&gt; 38121, </a:t>
            </a:r>
            <a:r>
              <a:rPr lang="en-SG" dirty="0" err="1"/>
              <a:t>spark.repl.class.uri</a:t>
            </a:r>
            <a:r>
              <a:rPr lang="en-SG" dirty="0"/>
              <a:t> -&gt; spark://19e0778ea843:38121/classes, </a:t>
            </a:r>
            <a:r>
              <a:rPr lang="en-SG" dirty="0" err="1"/>
              <a:t>spark.jars</a:t>
            </a:r>
            <a:r>
              <a:rPr lang="en-SG" dirty="0"/>
              <a:t> -&gt; "", </a:t>
            </a:r>
            <a:r>
              <a:rPr lang="en-SG" dirty="0" err="1"/>
              <a:t>spark.repl.class.outputDir</a:t>
            </a:r>
            <a:r>
              <a:rPr lang="en-SG" dirty="0"/>
              <a:t> -&gt; /</a:t>
            </a:r>
            <a:r>
              <a:rPr lang="en-SG" dirty="0" err="1"/>
              <a:t>tmp</a:t>
            </a:r>
            <a:r>
              <a:rPr lang="en-SG" dirty="0"/>
              <a:t>/spark-cfe820cd-b2f1-4d23-9c9a-3ee42bc78e01/repl-fae1a516-761a-4f31-b957-f5860882478f, </a:t>
            </a:r>
            <a:r>
              <a:rPr lang="en-SG" dirty="0" err="1"/>
              <a:t>spark.sql.crossJoin.enabled</a:t>
            </a:r>
            <a:r>
              <a:rPr lang="en-SG" dirty="0"/>
              <a:t> -&gt; true, spark.app.name -&gt; Spark shell, </a:t>
            </a:r>
            <a:r>
              <a:rPr lang="en-SG" dirty="0" err="1"/>
              <a:t>spark.ui.showConsoleProgress</a:t>
            </a:r>
            <a:r>
              <a:rPr lang="en-SG" dirty="0"/>
              <a:t> -&gt; true, spark.executor.id -&gt; driver, </a:t>
            </a:r>
            <a:r>
              <a:rPr lang="en-SG" dirty="0" err="1"/>
              <a:t>spark.submit.deployMode</a:t>
            </a:r>
            <a:r>
              <a:rPr lang="en-SG" dirty="0"/>
              <a:t> -&gt; client, </a:t>
            </a:r>
            <a:r>
              <a:rPr lang="en-SG" dirty="0" err="1"/>
              <a:t>spark.master</a:t>
            </a:r>
            <a:r>
              <a:rPr lang="en-SG" dirty="0"/>
              <a:t> -&gt; local[*], </a:t>
            </a:r>
            <a:r>
              <a:rPr lang="en-SG" dirty="0" err="1"/>
              <a:t>spark.home</a:t>
            </a:r>
            <a:r>
              <a:rPr lang="en-SG" dirty="0"/>
              <a:t> -&gt; /opt/spark, spark.notebook.name -&gt; </a:t>
            </a:r>
            <a:r>
              <a:rPr lang="en-SG" dirty="0" err="1"/>
              <a:t>SparkSessionSimpleZipExample</a:t>
            </a:r>
            <a:r>
              <a:rPr lang="en-SG" dirty="0"/>
              <a:t>, </a:t>
            </a:r>
            <a:r>
              <a:rPr lang="en-SG" dirty="0" err="1"/>
              <a:t>spark.sql.catalogImplementation</a:t>
            </a:r>
            <a:r>
              <a:rPr lang="en-SG" dirty="0"/>
              <a:t> -&gt; hive, spark.app.id -&gt; local-1553489583142, </a:t>
            </a:r>
            <a:r>
              <a:rPr lang="en-SG" dirty="0" err="1"/>
              <a:t>spark.sql.shuffle.partitions</a:t>
            </a:r>
            <a:r>
              <a:rPr lang="en-SG" dirty="0"/>
              <a:t> -&gt; 100)</a:t>
            </a:r>
          </a:p>
        </p:txBody>
      </p:sp>
    </p:spTree>
    <p:extLst>
      <p:ext uri="{BB962C8B-B14F-4D97-AF65-F5344CB8AC3E}">
        <p14:creationId xmlns:p14="http://schemas.microsoft.com/office/powerpoint/2010/main" val="284379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C8A0B-684C-499C-8FE4-1AA26F0E0B29}"/>
              </a:ext>
            </a:extLst>
          </p:cNvPr>
          <p:cNvSpPr txBox="1"/>
          <p:nvPr/>
        </p:nvSpPr>
        <p:spPr>
          <a:xfrm>
            <a:off x="0" y="135173"/>
            <a:ext cx="12125739" cy="2923877"/>
          </a:xfrm>
          <a:prstGeom prst="rect">
            <a:avLst/>
          </a:prstGeom>
          <a:noFill/>
        </p:spPr>
        <p:txBody>
          <a:bodyPr wrap="square">
            <a:spAutoFit/>
          </a:bodyPr>
          <a:lstStyle/>
          <a:p>
            <a:pPr algn="l" fontAlgn="base"/>
            <a:r>
              <a:rPr lang="en-US" sz="1600" b="1" i="0" dirty="0">
                <a:solidFill>
                  <a:srgbClr val="232323"/>
                </a:solidFill>
                <a:effectLst/>
                <a:latin typeface="Arvo"/>
              </a:rPr>
              <a:t>Distribution of Executors, Cores and Memory for a Spark Application running in Yarn</a:t>
            </a:r>
          </a:p>
          <a:p>
            <a:pPr algn="l" fontAlgn="base"/>
            <a:endParaRPr lang="en-US" sz="1400" dirty="0">
              <a:solidFill>
                <a:srgbClr val="232323"/>
              </a:solidFill>
              <a:latin typeface="Arvo"/>
            </a:endParaRPr>
          </a:p>
          <a:p>
            <a:pPr algn="l" fontAlgn="base"/>
            <a:r>
              <a:rPr lang="en-US" sz="1400" b="1" i="0" dirty="0">
                <a:solidFill>
                  <a:srgbClr val="232323"/>
                </a:solidFill>
                <a:effectLst/>
                <a:latin typeface="Arvo"/>
              </a:rPr>
              <a:t>Following list captures some recommendations to keep in mind while configuring them:</a:t>
            </a:r>
          </a:p>
          <a:p>
            <a:pPr algn="l" fontAlgn="base">
              <a:buFont typeface="Arial" panose="020B0604020202020204" pitchFamily="34" charset="0"/>
              <a:buChar char="•"/>
            </a:pPr>
            <a:r>
              <a:rPr lang="en-US" sz="1400" b="1" i="0" dirty="0">
                <a:solidFill>
                  <a:srgbClr val="232323"/>
                </a:solidFill>
                <a:effectLst/>
                <a:latin typeface="inherit"/>
              </a:rPr>
              <a:t>Hadoop/Yarn/OS </a:t>
            </a:r>
            <a:r>
              <a:rPr lang="en-US" sz="1400" b="1" i="0" dirty="0" err="1">
                <a:solidFill>
                  <a:srgbClr val="232323"/>
                </a:solidFill>
                <a:effectLst/>
                <a:latin typeface="inherit"/>
              </a:rPr>
              <a:t>Deamons</a:t>
            </a:r>
            <a:r>
              <a:rPr lang="en-US" sz="1400" b="1" i="0" dirty="0">
                <a:solidFill>
                  <a:srgbClr val="232323"/>
                </a:solidFill>
                <a:effectLst/>
                <a:latin typeface="inherit"/>
              </a:rPr>
              <a:t>:</a:t>
            </a:r>
            <a:r>
              <a:rPr lang="en-US" sz="1400" b="0" i="0" dirty="0">
                <a:solidFill>
                  <a:srgbClr val="232323"/>
                </a:solidFill>
                <a:effectLst/>
                <a:latin typeface="Helvetica Neue"/>
              </a:rPr>
              <a:t> When we run spark application using a cluster manager like Yarn, there’ll be several daemons that’ll run in the background like </a:t>
            </a:r>
            <a:r>
              <a:rPr lang="en-US" sz="1400" b="0" i="0" dirty="0" err="1">
                <a:solidFill>
                  <a:srgbClr val="232323"/>
                </a:solidFill>
                <a:effectLst/>
                <a:latin typeface="Helvetica Neue"/>
              </a:rPr>
              <a:t>NameNode</a:t>
            </a:r>
            <a:r>
              <a:rPr lang="en-US" sz="1400" b="0" i="0" dirty="0">
                <a:solidFill>
                  <a:srgbClr val="232323"/>
                </a:solidFill>
                <a:effectLst/>
                <a:latin typeface="Helvetica Neue"/>
              </a:rPr>
              <a:t>, Secondary </a:t>
            </a:r>
            <a:r>
              <a:rPr lang="en-US" sz="1400" b="0" i="0" dirty="0" err="1">
                <a:solidFill>
                  <a:srgbClr val="232323"/>
                </a:solidFill>
                <a:effectLst/>
                <a:latin typeface="Helvetica Neue"/>
              </a:rPr>
              <a:t>NameNode</a:t>
            </a:r>
            <a:r>
              <a:rPr lang="en-US" sz="1400" b="0" i="0" dirty="0">
                <a:solidFill>
                  <a:srgbClr val="232323"/>
                </a:solidFill>
                <a:effectLst/>
                <a:latin typeface="Helvetica Neue"/>
              </a:rPr>
              <a:t>, </a:t>
            </a:r>
            <a:r>
              <a:rPr lang="en-US" sz="1400" b="0" i="0" dirty="0" err="1">
                <a:solidFill>
                  <a:srgbClr val="232323"/>
                </a:solidFill>
                <a:effectLst/>
                <a:latin typeface="Helvetica Neue"/>
              </a:rPr>
              <a:t>DataNode</a:t>
            </a:r>
            <a:r>
              <a:rPr lang="en-US" sz="1400" b="0" i="0" dirty="0">
                <a:solidFill>
                  <a:srgbClr val="232323"/>
                </a:solidFill>
                <a:effectLst/>
                <a:latin typeface="Helvetica Neue"/>
              </a:rPr>
              <a:t>, </a:t>
            </a:r>
            <a:r>
              <a:rPr lang="en-US" sz="1400" b="0" i="0" dirty="0" err="1">
                <a:solidFill>
                  <a:srgbClr val="232323"/>
                </a:solidFill>
                <a:effectLst/>
                <a:latin typeface="Helvetica Neue"/>
              </a:rPr>
              <a:t>JobTracker</a:t>
            </a:r>
            <a:r>
              <a:rPr lang="en-US" sz="1400" b="0" i="0" dirty="0">
                <a:solidFill>
                  <a:srgbClr val="232323"/>
                </a:solidFill>
                <a:effectLst/>
                <a:latin typeface="Helvetica Neue"/>
              </a:rPr>
              <a:t> and </a:t>
            </a:r>
            <a:r>
              <a:rPr lang="en-US" sz="1400" b="0" i="0" dirty="0" err="1">
                <a:solidFill>
                  <a:srgbClr val="232323"/>
                </a:solidFill>
                <a:effectLst/>
                <a:latin typeface="Helvetica Neue"/>
              </a:rPr>
              <a:t>TaskTracker</a:t>
            </a:r>
            <a:r>
              <a:rPr lang="en-US" sz="1400" b="0" i="0" dirty="0">
                <a:solidFill>
                  <a:srgbClr val="232323"/>
                </a:solidFill>
                <a:effectLst/>
                <a:latin typeface="Helvetica Neue"/>
              </a:rPr>
              <a:t>. So, while specifying num-executors, we need to make sure that we leave aside enough cores (~1 core per node) for these daemons to run smoothly.</a:t>
            </a:r>
          </a:p>
          <a:p>
            <a:pPr algn="l" fontAlgn="base">
              <a:buFont typeface="Arial" panose="020B0604020202020204" pitchFamily="34" charset="0"/>
              <a:buChar char="•"/>
            </a:pPr>
            <a:r>
              <a:rPr lang="en-US" sz="1400" b="1" i="0" dirty="0">
                <a:solidFill>
                  <a:srgbClr val="232323"/>
                </a:solidFill>
                <a:effectLst/>
                <a:latin typeface="inherit"/>
              </a:rPr>
              <a:t>Yarn </a:t>
            </a:r>
            <a:r>
              <a:rPr lang="en-US" sz="1400" b="1" i="0" dirty="0" err="1">
                <a:solidFill>
                  <a:srgbClr val="232323"/>
                </a:solidFill>
                <a:effectLst/>
                <a:latin typeface="inherit"/>
              </a:rPr>
              <a:t>ApplicationMaster</a:t>
            </a:r>
            <a:r>
              <a:rPr lang="en-US" sz="1400" b="1" i="0" dirty="0">
                <a:solidFill>
                  <a:srgbClr val="232323"/>
                </a:solidFill>
                <a:effectLst/>
                <a:latin typeface="inherit"/>
              </a:rPr>
              <a:t> (AM):</a:t>
            </a:r>
            <a:r>
              <a:rPr lang="en-US" sz="1400" b="0" i="0" dirty="0">
                <a:solidFill>
                  <a:srgbClr val="232323"/>
                </a:solidFill>
                <a:effectLst/>
                <a:latin typeface="Helvetica Neue"/>
              </a:rPr>
              <a:t> </a:t>
            </a:r>
            <a:r>
              <a:rPr lang="en-US" sz="1400" b="0" i="0" dirty="0" err="1">
                <a:solidFill>
                  <a:srgbClr val="232323"/>
                </a:solidFill>
                <a:effectLst/>
                <a:latin typeface="Helvetica Neue"/>
              </a:rPr>
              <a:t>ApplicationMaster</a:t>
            </a:r>
            <a:r>
              <a:rPr lang="en-US" sz="1400" b="0" i="0" dirty="0">
                <a:solidFill>
                  <a:srgbClr val="232323"/>
                </a:solidFill>
                <a:effectLst/>
                <a:latin typeface="Helvetica Neue"/>
              </a:rPr>
              <a:t> is responsible for negotiating resources from the </a:t>
            </a:r>
            <a:r>
              <a:rPr lang="en-US" sz="1400" b="0" i="0" dirty="0" err="1">
                <a:solidFill>
                  <a:srgbClr val="232323"/>
                </a:solidFill>
                <a:effectLst/>
                <a:latin typeface="Helvetica Neue"/>
              </a:rPr>
              <a:t>ResourceManager</a:t>
            </a:r>
            <a:r>
              <a:rPr lang="en-US" sz="1400" b="0" i="0" dirty="0">
                <a:solidFill>
                  <a:srgbClr val="232323"/>
                </a:solidFill>
                <a:effectLst/>
                <a:latin typeface="Helvetica Neue"/>
              </a:rPr>
              <a:t> and working with the </a:t>
            </a:r>
            <a:r>
              <a:rPr lang="en-US" sz="1400" b="0" i="0" dirty="0" err="1">
                <a:solidFill>
                  <a:srgbClr val="232323"/>
                </a:solidFill>
                <a:effectLst/>
                <a:latin typeface="Helvetica Neue"/>
              </a:rPr>
              <a:t>NodeManagers</a:t>
            </a:r>
            <a:r>
              <a:rPr lang="en-US" sz="1400" b="0" i="0" dirty="0">
                <a:solidFill>
                  <a:srgbClr val="232323"/>
                </a:solidFill>
                <a:effectLst/>
                <a:latin typeface="Helvetica Neue"/>
              </a:rPr>
              <a:t> to execute and monitor the containers and their resource consumption. If we are running spark on yarn, then we need to budget in the resources that AM would need (~1024MB and 1 Executor).</a:t>
            </a:r>
          </a:p>
          <a:p>
            <a:pPr algn="l" fontAlgn="base">
              <a:buFont typeface="Arial" panose="020B0604020202020204" pitchFamily="34" charset="0"/>
              <a:buChar char="•"/>
            </a:pPr>
            <a:r>
              <a:rPr lang="en-US" sz="1400" b="1" i="0" dirty="0">
                <a:solidFill>
                  <a:srgbClr val="232323"/>
                </a:solidFill>
                <a:effectLst/>
                <a:latin typeface="inherit"/>
              </a:rPr>
              <a:t>HDFS Throughput:</a:t>
            </a:r>
            <a:r>
              <a:rPr lang="en-US" sz="1400" b="0" i="0" dirty="0">
                <a:solidFill>
                  <a:srgbClr val="232323"/>
                </a:solidFill>
                <a:effectLst/>
                <a:latin typeface="Helvetica Neue"/>
              </a:rPr>
              <a:t> HDFS client has trouble with tons of concurrent threads. It was observed that HDFS achieves full write throughput with ~5 tasks per executor . So it’s good to keep the number of cores per executor below that number.</a:t>
            </a:r>
          </a:p>
          <a:p>
            <a:pPr algn="l" fontAlgn="base">
              <a:buFont typeface="Arial" panose="020B0604020202020204" pitchFamily="34" charset="0"/>
              <a:buChar char="•"/>
            </a:pPr>
            <a:r>
              <a:rPr lang="en-US" sz="1400" b="1" i="0" dirty="0" err="1">
                <a:solidFill>
                  <a:srgbClr val="232323"/>
                </a:solidFill>
                <a:effectLst/>
                <a:latin typeface="inherit"/>
              </a:rPr>
              <a:t>MemoryOverhead</a:t>
            </a:r>
            <a:r>
              <a:rPr lang="en-US" sz="1400" b="1" i="0" dirty="0">
                <a:solidFill>
                  <a:srgbClr val="232323"/>
                </a:solidFill>
                <a:effectLst/>
                <a:latin typeface="inherit"/>
              </a:rPr>
              <a:t>:</a:t>
            </a:r>
            <a:r>
              <a:rPr lang="en-US" sz="1400" b="0" i="0" dirty="0">
                <a:solidFill>
                  <a:srgbClr val="232323"/>
                </a:solidFill>
                <a:effectLst/>
                <a:latin typeface="Helvetica Neue"/>
              </a:rPr>
              <a:t> Following picture depicts spark-yarn-memory-usage.</a:t>
            </a:r>
          </a:p>
          <a:p>
            <a:pPr algn="l" fontAlgn="base"/>
            <a:endParaRPr lang="en-US" sz="1400" i="0" dirty="0">
              <a:solidFill>
                <a:srgbClr val="232323"/>
              </a:solidFill>
              <a:effectLst/>
              <a:latin typeface="Arvo"/>
            </a:endParaRPr>
          </a:p>
        </p:txBody>
      </p:sp>
      <p:pic>
        <p:nvPicPr>
          <p:cNvPr id="3074" name="Picture 2" descr="image">
            <a:extLst>
              <a:ext uri="{FF2B5EF4-FFF2-40B4-BE49-F238E27FC236}">
                <a16:creationId xmlns:a16="http://schemas.microsoft.com/office/drawing/2014/main" id="{C51CD990-5705-4050-973F-DA1F373F9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1" y="2963918"/>
            <a:ext cx="5445790" cy="1773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AF1334-D5AE-42A9-A08A-DEB71B996063}"/>
              </a:ext>
            </a:extLst>
          </p:cNvPr>
          <p:cNvSpPr txBox="1"/>
          <p:nvPr/>
        </p:nvSpPr>
        <p:spPr>
          <a:xfrm>
            <a:off x="0" y="4865961"/>
            <a:ext cx="3458817" cy="276999"/>
          </a:xfrm>
          <a:prstGeom prst="rect">
            <a:avLst/>
          </a:prstGeom>
          <a:noFill/>
        </p:spPr>
        <p:txBody>
          <a:bodyPr wrap="square">
            <a:spAutoFit/>
          </a:bodyPr>
          <a:lstStyle/>
          <a:p>
            <a:r>
              <a:rPr lang="en-US" sz="1200" b="1" i="0" dirty="0">
                <a:solidFill>
                  <a:srgbClr val="232323"/>
                </a:solidFill>
                <a:effectLst/>
                <a:latin typeface="Helvetica Neue"/>
              </a:rPr>
              <a:t>Two things to make note of from this picture:</a:t>
            </a:r>
            <a:endParaRPr lang="en-SG" sz="1200" b="1" dirty="0"/>
          </a:p>
        </p:txBody>
      </p:sp>
      <p:sp>
        <p:nvSpPr>
          <p:cNvPr id="6" name="Rectangle 4">
            <a:extLst>
              <a:ext uri="{FF2B5EF4-FFF2-40B4-BE49-F238E27FC236}">
                <a16:creationId xmlns:a16="http://schemas.microsoft.com/office/drawing/2014/main" id="{C970D349-689B-4679-B576-819B2A29F0AE}"/>
              </a:ext>
            </a:extLst>
          </p:cNvPr>
          <p:cNvSpPr>
            <a:spLocks noChangeArrowheads="1"/>
          </p:cNvSpPr>
          <p:nvPr/>
        </p:nvSpPr>
        <p:spPr bwMode="auto">
          <a:xfrm>
            <a:off x="159025" y="5188524"/>
            <a:ext cx="7177440" cy="646331"/>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Unicode MS"/>
                <a:ea typeface="Monaco"/>
              </a:rPr>
              <a:t>Full memory requested to yarn per executor = spark-executor-memory +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 Max(384MB, 7% of </a:t>
            </a:r>
            <a:r>
              <a:rPr kumimoji="0" lang="en-US" altLang="en-US" sz="1400" b="0" i="0" u="none" strike="noStrike" cap="none" normalizeH="0" baseline="0" dirty="0" err="1">
                <a:ln>
                  <a:noFill/>
                </a:ln>
                <a:solidFill>
                  <a:srgbClr val="000000"/>
                </a:solidFill>
                <a:effectLst/>
                <a:latin typeface="Arial Unicode MS"/>
                <a:ea typeface="Monaco"/>
              </a:rPr>
              <a:t>spark.executor</a:t>
            </a:r>
            <a:r>
              <a:rPr kumimoji="0" lang="en-US" altLang="en-US" sz="1400" b="0" i="0" u="none" strike="noStrike" cap="none" normalizeH="0" baseline="0" dirty="0">
                <a:ln>
                  <a:noFill/>
                </a:ln>
                <a:solidFill>
                  <a:srgbClr val="000000"/>
                </a:solidFill>
                <a:effectLst/>
                <a:latin typeface="Arial Unicode MS"/>
                <a:ea typeface="Monaco"/>
              </a:rPr>
              <a:t>-memory)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7565FA3-B49D-4558-9E29-EFD4704F21E4}"/>
              </a:ext>
            </a:extLst>
          </p:cNvPr>
          <p:cNvSpPr txBox="1"/>
          <p:nvPr/>
        </p:nvSpPr>
        <p:spPr>
          <a:xfrm>
            <a:off x="5517931" y="3137230"/>
            <a:ext cx="6202292" cy="1600438"/>
          </a:xfrm>
          <a:prstGeom prst="rect">
            <a:avLst/>
          </a:prstGeom>
          <a:noFill/>
        </p:spPr>
        <p:txBody>
          <a:bodyPr wrap="square">
            <a:spAutoFit/>
          </a:bodyPr>
          <a:lstStyle/>
          <a:p>
            <a:pPr algn="l" fontAlgn="base"/>
            <a:r>
              <a:rPr lang="en-US" sz="1400" b="0" i="0" dirty="0">
                <a:solidFill>
                  <a:srgbClr val="232323"/>
                </a:solidFill>
                <a:effectLst/>
                <a:latin typeface="Helvetica Neue"/>
              </a:rPr>
              <a:t>So, if we request 20GB per executor, AM will actually get 20GB + </a:t>
            </a:r>
            <a:r>
              <a:rPr lang="en-US" sz="1400" b="0" i="0" dirty="0" err="1">
                <a:solidFill>
                  <a:srgbClr val="232323"/>
                </a:solidFill>
                <a:effectLst/>
                <a:latin typeface="Helvetica Neue"/>
              </a:rPr>
              <a:t>memoryOverhead</a:t>
            </a:r>
            <a:r>
              <a:rPr lang="en-US" sz="1400" b="0" i="0" dirty="0">
                <a:solidFill>
                  <a:srgbClr val="232323"/>
                </a:solidFill>
                <a:effectLst/>
                <a:latin typeface="Helvetica Neue"/>
              </a:rPr>
              <a:t> = 20 + 7% of 20GB = ~23GB memory for us.</a:t>
            </a:r>
          </a:p>
          <a:p>
            <a:pPr algn="l" fontAlgn="base">
              <a:buFont typeface="Arial" panose="020B0604020202020204" pitchFamily="34" charset="0"/>
              <a:buChar char="•"/>
            </a:pPr>
            <a:r>
              <a:rPr lang="en-US" sz="1400" b="0" i="0" dirty="0">
                <a:solidFill>
                  <a:srgbClr val="232323"/>
                </a:solidFill>
                <a:effectLst/>
                <a:latin typeface="Helvetica Neue"/>
              </a:rPr>
              <a:t>Running executors with too much memory often results in excessive garbage collection delays.</a:t>
            </a:r>
          </a:p>
          <a:p>
            <a:pPr algn="l" fontAlgn="base">
              <a:buFont typeface="Arial" panose="020B0604020202020204" pitchFamily="34" charset="0"/>
              <a:buChar char="•"/>
            </a:pPr>
            <a:r>
              <a:rPr lang="en-US" sz="1400" b="0" i="0" dirty="0">
                <a:solidFill>
                  <a:srgbClr val="232323"/>
                </a:solidFill>
                <a:effectLst/>
                <a:latin typeface="Helvetica Neue"/>
              </a:rPr>
              <a:t>Running tiny executors (with a single core and just enough memory needed to run a single task, for example) throws away the benefits that come from running multiple tasks in a single JVM.</a:t>
            </a:r>
          </a:p>
        </p:txBody>
      </p:sp>
    </p:spTree>
    <p:extLst>
      <p:ext uri="{BB962C8B-B14F-4D97-AF65-F5344CB8AC3E}">
        <p14:creationId xmlns:p14="http://schemas.microsoft.com/office/powerpoint/2010/main" val="19990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AACF6-B5BC-4CEB-855B-AE2A68B9E498}"/>
              </a:ext>
            </a:extLst>
          </p:cNvPr>
          <p:cNvSpPr txBox="1"/>
          <p:nvPr/>
        </p:nvSpPr>
        <p:spPr>
          <a:xfrm>
            <a:off x="151075" y="288744"/>
            <a:ext cx="6702949" cy="5509200"/>
          </a:xfrm>
          <a:prstGeom prst="rect">
            <a:avLst/>
          </a:prstGeom>
          <a:noFill/>
        </p:spPr>
        <p:txBody>
          <a:bodyPr wrap="square">
            <a:spAutoFit/>
          </a:bodyPr>
          <a:lstStyle/>
          <a:p>
            <a:r>
              <a:rPr lang="en-SG" sz="1600" b="1" dirty="0"/>
              <a:t>Spark Driver Functions:</a:t>
            </a:r>
          </a:p>
          <a:p>
            <a:r>
              <a:rPr lang="en-SG" sz="1600" dirty="0"/>
              <a:t>Creates </a:t>
            </a:r>
            <a:r>
              <a:rPr lang="en-SG" sz="1600" dirty="0" err="1"/>
              <a:t>SparkContext</a:t>
            </a:r>
            <a:r>
              <a:rPr lang="en-SG" sz="1600" dirty="0"/>
              <a:t> object</a:t>
            </a:r>
          </a:p>
          <a:p>
            <a:r>
              <a:rPr lang="en-SG" sz="1600" dirty="0"/>
              <a:t>Connection to the cluster is made, </a:t>
            </a:r>
          </a:p>
          <a:p>
            <a:r>
              <a:rPr lang="en-SG" sz="1600" dirty="0"/>
              <a:t>resources are requested, </a:t>
            </a:r>
          </a:p>
          <a:p>
            <a:r>
              <a:rPr lang="en-SG" sz="1600" dirty="0"/>
              <a:t>job is broken down into stages and then further into tasks (schedule and launch tasks on executors).</a:t>
            </a:r>
          </a:p>
          <a:p>
            <a:r>
              <a:rPr lang="en-SG" sz="1600" dirty="0"/>
              <a:t>Defines the transformations and actions applied on the dataset</a:t>
            </a:r>
          </a:p>
          <a:p>
            <a:endParaRPr lang="en-SG" sz="1600" dirty="0"/>
          </a:p>
          <a:p>
            <a:r>
              <a:rPr lang="en-SG" sz="1600" dirty="0"/>
              <a:t>Driver first requests application master to allocate resources for the containers on the worker nodes.  Once allocated by the AM, driver starts communicating with Executors in worker nodes and assign tasks to them.</a:t>
            </a:r>
          </a:p>
          <a:p>
            <a:endParaRPr lang="en-SG" sz="1600" dirty="0"/>
          </a:p>
          <a:p>
            <a:r>
              <a:rPr lang="en-SG" sz="1600" dirty="0"/>
              <a:t>Through the </a:t>
            </a:r>
            <a:r>
              <a:rPr lang="en-SG" sz="1600" dirty="0" err="1"/>
              <a:t>sparkcontext</a:t>
            </a:r>
            <a:r>
              <a:rPr lang="en-SG" sz="1600" dirty="0"/>
              <a:t> object it initiated it acquires executors on nodes in the cluster. Next it sends application code to the executors.  Finally, tasks are sent to the executors.</a:t>
            </a:r>
          </a:p>
          <a:p>
            <a:endParaRPr lang="en-SG" sz="1600" dirty="0"/>
          </a:p>
          <a:p>
            <a:endParaRPr lang="en-SG" sz="1600" dirty="0"/>
          </a:p>
          <a:p>
            <a:r>
              <a:rPr lang="en-SG" sz="1600" b="1" dirty="0"/>
              <a:t>Executor:</a:t>
            </a:r>
          </a:p>
          <a:p>
            <a:r>
              <a:rPr lang="en-SG" sz="1600" dirty="0"/>
              <a:t>JVM process responsible for execution of tasks. Many tasks can run in parallel in a single process.  These executors stick around in memory for the entire </a:t>
            </a:r>
            <a:r>
              <a:rPr lang="en-SG" sz="1600" dirty="0" err="1"/>
              <a:t>liftime</a:t>
            </a:r>
            <a:r>
              <a:rPr lang="en-SG" sz="1600" dirty="0"/>
              <a:t> of the spark application, even when no jobs are running. Due to this the app takes up the fixed allotment of resources during the entire duration.</a:t>
            </a:r>
          </a:p>
        </p:txBody>
      </p:sp>
      <p:pic>
        <p:nvPicPr>
          <p:cNvPr id="2050" name="Picture 2">
            <a:extLst>
              <a:ext uri="{FF2B5EF4-FFF2-40B4-BE49-F238E27FC236}">
                <a16:creationId xmlns:a16="http://schemas.microsoft.com/office/drawing/2014/main" id="{DF6D1C46-9AF7-4ED5-8696-528FB078D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90" y="1242413"/>
            <a:ext cx="5244135" cy="33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65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765D6-4D13-45D4-AEE3-6F30F4DD903B}"/>
              </a:ext>
            </a:extLst>
          </p:cNvPr>
          <p:cNvSpPr txBox="1"/>
          <p:nvPr/>
        </p:nvSpPr>
        <p:spPr>
          <a:xfrm>
            <a:off x="409904" y="430924"/>
            <a:ext cx="2007475" cy="923330"/>
          </a:xfrm>
          <a:prstGeom prst="rect">
            <a:avLst/>
          </a:prstGeom>
          <a:noFill/>
        </p:spPr>
        <p:txBody>
          <a:bodyPr wrap="square" rtlCol="0">
            <a:spAutoFit/>
          </a:bodyPr>
          <a:lstStyle/>
          <a:p>
            <a:r>
              <a:rPr lang="en-SG" dirty="0"/>
              <a:t>Stages and Tasks</a:t>
            </a:r>
            <a:br>
              <a:rPr lang="en-SG" dirty="0"/>
            </a:br>
            <a:br>
              <a:rPr lang="en-SG" dirty="0"/>
            </a:br>
            <a:endParaRPr lang="en-SG" dirty="0"/>
          </a:p>
        </p:txBody>
      </p:sp>
      <p:sp>
        <p:nvSpPr>
          <p:cNvPr id="4" name="Rectangle: Rounded Corners 3">
            <a:extLst>
              <a:ext uri="{FF2B5EF4-FFF2-40B4-BE49-F238E27FC236}">
                <a16:creationId xmlns:a16="http://schemas.microsoft.com/office/drawing/2014/main" id="{06786866-EA67-4D7B-BFEA-5ACFDF220544}"/>
              </a:ext>
            </a:extLst>
          </p:cNvPr>
          <p:cNvSpPr/>
          <p:nvPr/>
        </p:nvSpPr>
        <p:spPr>
          <a:xfrm>
            <a:off x="73572" y="1639614"/>
            <a:ext cx="1051035"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5" name="Rectangle: Rounded Corners 4">
            <a:extLst>
              <a:ext uri="{FF2B5EF4-FFF2-40B4-BE49-F238E27FC236}">
                <a16:creationId xmlns:a16="http://schemas.microsoft.com/office/drawing/2014/main" id="{93910A26-4960-4432-9043-2F5D8C8D60E0}"/>
              </a:ext>
            </a:extLst>
          </p:cNvPr>
          <p:cNvSpPr/>
          <p:nvPr/>
        </p:nvSpPr>
        <p:spPr>
          <a:xfrm>
            <a:off x="1278856" y="1639614"/>
            <a:ext cx="1162950"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Spark context object</a:t>
            </a:r>
          </a:p>
        </p:txBody>
      </p:sp>
      <p:sp>
        <p:nvSpPr>
          <p:cNvPr id="6" name="Rectangle: Rounded Corners 5">
            <a:extLst>
              <a:ext uri="{FF2B5EF4-FFF2-40B4-BE49-F238E27FC236}">
                <a16:creationId xmlns:a16="http://schemas.microsoft.com/office/drawing/2014/main" id="{0C49A547-979C-4B37-9D3D-07EDA52A83AC}"/>
              </a:ext>
            </a:extLst>
          </p:cNvPr>
          <p:cNvSpPr/>
          <p:nvPr/>
        </p:nvSpPr>
        <p:spPr>
          <a:xfrm>
            <a:off x="2670701" y="1652752"/>
            <a:ext cx="1227559"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Executor</a:t>
            </a:r>
          </a:p>
        </p:txBody>
      </p:sp>
      <p:pic>
        <p:nvPicPr>
          <p:cNvPr id="37" name="Picture 36">
            <a:extLst>
              <a:ext uri="{FF2B5EF4-FFF2-40B4-BE49-F238E27FC236}">
                <a16:creationId xmlns:a16="http://schemas.microsoft.com/office/drawing/2014/main" id="{34A0435F-31BD-4F0D-B4CB-584AF66719B1}"/>
              </a:ext>
            </a:extLst>
          </p:cNvPr>
          <p:cNvPicPr>
            <a:picLocks noChangeAspect="1"/>
          </p:cNvPicPr>
          <p:nvPr/>
        </p:nvPicPr>
        <p:blipFill>
          <a:blip r:embed="rId2"/>
          <a:stretch>
            <a:fillRect/>
          </a:stretch>
        </p:blipFill>
        <p:spPr>
          <a:xfrm>
            <a:off x="4130574" y="239804"/>
            <a:ext cx="3930852" cy="2825895"/>
          </a:xfrm>
          <a:prstGeom prst="rect">
            <a:avLst/>
          </a:prstGeom>
        </p:spPr>
      </p:pic>
      <p:sp>
        <p:nvSpPr>
          <p:cNvPr id="7" name="TextBox 6">
            <a:extLst>
              <a:ext uri="{FF2B5EF4-FFF2-40B4-BE49-F238E27FC236}">
                <a16:creationId xmlns:a16="http://schemas.microsoft.com/office/drawing/2014/main" id="{A3FDB1B1-C76A-4BAA-85FA-1718A17BA0A6}"/>
              </a:ext>
            </a:extLst>
          </p:cNvPr>
          <p:cNvSpPr txBox="1"/>
          <p:nvPr/>
        </p:nvSpPr>
        <p:spPr>
          <a:xfrm>
            <a:off x="120869" y="3601375"/>
            <a:ext cx="9716814" cy="1477328"/>
          </a:xfrm>
          <a:prstGeom prst="rect">
            <a:avLst/>
          </a:prstGeom>
          <a:noFill/>
        </p:spPr>
        <p:txBody>
          <a:bodyPr wrap="square" rtlCol="0">
            <a:spAutoFit/>
          </a:bodyPr>
          <a:lstStyle/>
          <a:p>
            <a:r>
              <a:rPr lang="en-SG" dirty="0" err="1"/>
              <a:t>ShuffleMapStage</a:t>
            </a:r>
            <a:r>
              <a:rPr lang="en-SG" dirty="0"/>
              <a:t> - Map</a:t>
            </a:r>
          </a:p>
          <a:p>
            <a:endParaRPr lang="en-SG" dirty="0"/>
          </a:p>
          <a:p>
            <a:endParaRPr lang="en-SG" dirty="0"/>
          </a:p>
          <a:p>
            <a:r>
              <a:rPr lang="en-SG" dirty="0" err="1"/>
              <a:t>ResultStage</a:t>
            </a:r>
            <a:r>
              <a:rPr lang="en-SG" dirty="0"/>
              <a:t> – Reduce – initiated by action</a:t>
            </a:r>
            <a:br>
              <a:rPr lang="en-SG" dirty="0"/>
            </a:br>
            <a:endParaRPr lang="en-SG" dirty="0"/>
          </a:p>
        </p:txBody>
      </p:sp>
    </p:spTree>
    <p:extLst>
      <p:ext uri="{BB962C8B-B14F-4D97-AF65-F5344CB8AC3E}">
        <p14:creationId xmlns:p14="http://schemas.microsoft.com/office/powerpoint/2010/main" val="2450917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B789E-D2A3-4A73-BD1D-848FF9A5A8A0}"/>
              </a:ext>
            </a:extLst>
          </p:cNvPr>
          <p:cNvPicPr>
            <a:picLocks noChangeAspect="1"/>
          </p:cNvPicPr>
          <p:nvPr/>
        </p:nvPicPr>
        <p:blipFill>
          <a:blip r:embed="rId2"/>
          <a:stretch>
            <a:fillRect/>
          </a:stretch>
        </p:blipFill>
        <p:spPr>
          <a:xfrm>
            <a:off x="1269842" y="721179"/>
            <a:ext cx="9652316" cy="5415641"/>
          </a:xfrm>
          <a:prstGeom prst="rect">
            <a:avLst/>
          </a:prstGeom>
        </p:spPr>
      </p:pic>
    </p:spTree>
    <p:extLst>
      <p:ext uri="{BB962C8B-B14F-4D97-AF65-F5344CB8AC3E}">
        <p14:creationId xmlns:p14="http://schemas.microsoft.com/office/powerpoint/2010/main" val="1882876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TotalTime>
  <Words>7399</Words>
  <Application>Microsoft Office PowerPoint</Application>
  <PresentationFormat>Widescreen</PresentationFormat>
  <Paragraphs>491</Paragraphs>
  <Slides>44</Slides>
  <Notes>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44</vt:i4>
      </vt:variant>
    </vt:vector>
  </HeadingPairs>
  <TitlesOfParts>
    <vt:vector size="61" baseType="lpstr">
      <vt:lpstr>AmazonEmber</vt:lpstr>
      <vt:lpstr>-apple-system</vt:lpstr>
      <vt:lpstr>Arial Unicode MS</vt:lpstr>
      <vt:lpstr>Arvo</vt:lpstr>
      <vt:lpstr>Helvetica Neue</vt:lpstr>
      <vt:lpstr>inherit</vt:lpstr>
      <vt:lpstr>Roboto-Regular</vt:lpstr>
      <vt:lpstr>sohne</vt:lpstr>
      <vt:lpstr>source-serif-pro</vt:lpstr>
      <vt:lpstr>udemy sans</vt:lpstr>
      <vt:lpstr>Arial</vt:lpstr>
      <vt:lpstr>Calibri</vt:lpstr>
      <vt:lpstr>Calibri Light</vt:lpstr>
      <vt:lpstr>Consolas</vt:lpstr>
      <vt:lpstr>Open 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Seenivasan (Beyondsoft)</dc:creator>
  <cp:lastModifiedBy>Palaniappan Seenivasan (Beyondsoft)</cp:lastModifiedBy>
  <cp:revision>89</cp:revision>
  <dcterms:created xsi:type="dcterms:W3CDTF">2023-01-05T06:13:01Z</dcterms:created>
  <dcterms:modified xsi:type="dcterms:W3CDTF">2023-02-08T04:23:02Z</dcterms:modified>
</cp:coreProperties>
</file>